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40"/>
  </p:notesMasterIdLst>
  <p:handoutMasterIdLst>
    <p:handoutMasterId r:id="rId41"/>
  </p:handoutMasterIdLst>
  <p:sldIdLst>
    <p:sldId id="257" r:id="rId2"/>
    <p:sldId id="258" r:id="rId3"/>
    <p:sldId id="280" r:id="rId4"/>
    <p:sldId id="281" r:id="rId5"/>
    <p:sldId id="272" r:id="rId6"/>
    <p:sldId id="273" r:id="rId7"/>
    <p:sldId id="274" r:id="rId8"/>
    <p:sldId id="277" r:id="rId9"/>
    <p:sldId id="291" r:id="rId10"/>
    <p:sldId id="278" r:id="rId11"/>
    <p:sldId id="290" r:id="rId12"/>
    <p:sldId id="276" r:id="rId13"/>
    <p:sldId id="303" r:id="rId14"/>
    <p:sldId id="318" r:id="rId15"/>
    <p:sldId id="304" r:id="rId16"/>
    <p:sldId id="317" r:id="rId17"/>
    <p:sldId id="316" r:id="rId18"/>
    <p:sldId id="294" r:id="rId19"/>
    <p:sldId id="295" r:id="rId20"/>
    <p:sldId id="296" r:id="rId21"/>
    <p:sldId id="297" r:id="rId22"/>
    <p:sldId id="285" r:id="rId23"/>
    <p:sldId id="288" r:id="rId24"/>
    <p:sldId id="320" r:id="rId25"/>
    <p:sldId id="284" r:id="rId26"/>
    <p:sldId id="286" r:id="rId27"/>
    <p:sldId id="314" r:id="rId28"/>
    <p:sldId id="311" r:id="rId29"/>
    <p:sldId id="313" r:id="rId30"/>
    <p:sldId id="312" r:id="rId31"/>
    <p:sldId id="265" r:id="rId32"/>
    <p:sldId id="293" r:id="rId33"/>
    <p:sldId id="308" r:id="rId34"/>
    <p:sldId id="309" r:id="rId35"/>
    <p:sldId id="282" r:id="rId36"/>
    <p:sldId id="292" r:id="rId37"/>
    <p:sldId id="321" r:id="rId38"/>
    <p:sldId id="264" r:id="rId39"/>
  </p:sldIdLst>
  <p:sldSz cx="12192000" cy="6858000"/>
  <p:notesSz cx="6858000" cy="9144000"/>
  <p:defaultTextStyle>
    <a:defPPr rtl="0">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4" d="100"/>
          <a:sy n="114" d="100"/>
        </p:scale>
        <p:origin x="474" y="96"/>
      </p:cViewPr>
      <p:guideLst/>
    </p:cSldViewPr>
  </p:slideViewPr>
  <p:notesTextViewPr>
    <p:cViewPr>
      <p:scale>
        <a:sx n="1" d="1"/>
        <a:sy n="1" d="1"/>
      </p:scale>
      <p:origin x="0" y="0"/>
    </p:cViewPr>
  </p:notesTextViewPr>
  <p:notesViewPr>
    <p:cSldViewPr snapToGrid="0">
      <p:cViewPr varScale="1">
        <p:scale>
          <a:sx n="123" d="100"/>
          <a:sy n="123" d="100"/>
        </p:scale>
        <p:origin x="497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H270\Downloads\&#29976;&#29305;&#22294;.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stacked"/>
        <c:varyColors val="0"/>
        <c:ser>
          <c:idx val="0"/>
          <c:order val="0"/>
          <c:tx>
            <c:strRef>
              <c:f>工作表3!$B$1</c:f>
              <c:strCache>
                <c:ptCount val="1"/>
                <c:pt idx="0">
                  <c:v>開始日期</c:v>
                </c:pt>
              </c:strCache>
            </c:strRef>
          </c:tx>
          <c:spPr>
            <a:noFill/>
            <a:ln>
              <a:noFill/>
            </a:ln>
            <a:effectLst/>
          </c:spPr>
          <c:invertIfNegative val="0"/>
          <c:cat>
            <c:strRef>
              <c:f>工作表3!$A$2:$A$7</c:f>
              <c:strCache>
                <c:ptCount val="6"/>
                <c:pt idx="0">
                  <c:v>找資料、預想網站內容 </c:v>
                </c:pt>
                <c:pt idx="1">
                  <c:v>跟助教、教授溝通</c:v>
                </c:pt>
                <c:pt idx="2">
                  <c:v>網站架構實作</c:v>
                </c:pt>
                <c:pt idx="3">
                  <c:v>網站與資料庫結合</c:v>
                </c:pt>
                <c:pt idx="4">
                  <c:v>網站美化、動畫</c:v>
                </c:pt>
                <c:pt idx="5">
                  <c:v>網站優化</c:v>
                </c:pt>
              </c:strCache>
            </c:strRef>
          </c:cat>
          <c:val>
            <c:numRef>
              <c:f>工作表3!$B$2:$B$7</c:f>
              <c:numCache>
                <c:formatCode>m"月"d"日"</c:formatCode>
                <c:ptCount val="6"/>
                <c:pt idx="0">
                  <c:v>44641</c:v>
                </c:pt>
                <c:pt idx="1">
                  <c:v>44648</c:v>
                </c:pt>
                <c:pt idx="2">
                  <c:v>44676</c:v>
                </c:pt>
                <c:pt idx="3">
                  <c:v>44690</c:v>
                </c:pt>
                <c:pt idx="4">
                  <c:v>44704</c:v>
                </c:pt>
                <c:pt idx="5">
                  <c:v>44718</c:v>
                </c:pt>
              </c:numCache>
            </c:numRef>
          </c:val>
          <c:extLst>
            <c:ext xmlns:c16="http://schemas.microsoft.com/office/drawing/2014/chart" uri="{C3380CC4-5D6E-409C-BE32-E72D297353CC}">
              <c16:uniqueId val="{00000000-0050-478C-9ABE-4AF911AA4736}"/>
            </c:ext>
          </c:extLst>
        </c:ser>
        <c:ser>
          <c:idx val="1"/>
          <c:order val="1"/>
          <c:tx>
            <c:strRef>
              <c:f>工作表3!$C$1</c:f>
              <c:strCache>
                <c:ptCount val="1"/>
                <c:pt idx="0">
                  <c:v>天數</c:v>
                </c:pt>
              </c:strCache>
            </c:strRef>
          </c:tx>
          <c:spPr>
            <a:solidFill>
              <a:schemeClr val="accent4">
                <a:lumMod val="20000"/>
                <a:lumOff val="80000"/>
              </a:schemeClr>
            </a:solidFill>
            <a:ln>
              <a:noFill/>
            </a:ln>
            <a:effectLst/>
          </c:spPr>
          <c:invertIfNegative val="0"/>
          <c:cat>
            <c:strRef>
              <c:f>工作表3!$A$2:$A$7</c:f>
              <c:strCache>
                <c:ptCount val="6"/>
                <c:pt idx="0">
                  <c:v>找資料、預想網站內容 </c:v>
                </c:pt>
                <c:pt idx="1">
                  <c:v>跟助教、教授溝通</c:v>
                </c:pt>
                <c:pt idx="2">
                  <c:v>網站架構實作</c:v>
                </c:pt>
                <c:pt idx="3">
                  <c:v>網站與資料庫結合</c:v>
                </c:pt>
                <c:pt idx="4">
                  <c:v>網站美化、動畫</c:v>
                </c:pt>
                <c:pt idx="5">
                  <c:v>網站優化</c:v>
                </c:pt>
              </c:strCache>
            </c:strRef>
          </c:cat>
          <c:val>
            <c:numRef>
              <c:f>工作表3!$C$2:$C$7</c:f>
              <c:numCache>
                <c:formatCode>General</c:formatCode>
                <c:ptCount val="6"/>
                <c:pt idx="0">
                  <c:v>7</c:v>
                </c:pt>
                <c:pt idx="1">
                  <c:v>92</c:v>
                </c:pt>
                <c:pt idx="2">
                  <c:v>14</c:v>
                </c:pt>
                <c:pt idx="3">
                  <c:v>14</c:v>
                </c:pt>
                <c:pt idx="4">
                  <c:v>14</c:v>
                </c:pt>
                <c:pt idx="5">
                  <c:v>42</c:v>
                </c:pt>
              </c:numCache>
            </c:numRef>
          </c:val>
          <c:extLst>
            <c:ext xmlns:c16="http://schemas.microsoft.com/office/drawing/2014/chart" uri="{C3380CC4-5D6E-409C-BE32-E72D297353CC}">
              <c16:uniqueId val="{00000001-0050-478C-9ABE-4AF911AA4736}"/>
            </c:ext>
          </c:extLst>
        </c:ser>
        <c:dLbls>
          <c:showLegendKey val="0"/>
          <c:showVal val="0"/>
          <c:showCatName val="0"/>
          <c:showSerName val="0"/>
          <c:showPercent val="0"/>
          <c:showBubbleSize val="0"/>
        </c:dLbls>
        <c:gapWidth val="150"/>
        <c:overlap val="100"/>
        <c:axId val="221467552"/>
        <c:axId val="263284560"/>
      </c:barChart>
      <c:catAx>
        <c:axId val="22146755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263284560"/>
        <c:crosses val="autoZero"/>
        <c:auto val="1"/>
        <c:lblAlgn val="ctr"/>
        <c:lblOffset val="100"/>
        <c:noMultiLvlLbl val="0"/>
      </c:catAx>
      <c:valAx>
        <c:axId val="263284560"/>
        <c:scaling>
          <c:orientation val="minMax"/>
          <c:max val="44750"/>
          <c:min val="44641"/>
        </c:scaling>
        <c:delete val="0"/>
        <c:axPos val="t"/>
        <c:majorGridlines>
          <c:spPr>
            <a:ln w="9525" cap="flat" cmpd="sng" algn="ctr">
              <a:solidFill>
                <a:schemeClr val="tx1">
                  <a:lumMod val="15000"/>
                  <a:lumOff val="85000"/>
                </a:schemeClr>
              </a:solidFill>
              <a:round/>
            </a:ln>
            <a:effectLst/>
          </c:spPr>
        </c:majorGridlines>
        <c:numFmt formatCode="m&quot;月&quot;d&quot;日&quot;"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221467552"/>
        <c:crosses val="autoZero"/>
        <c:crossBetween val="between"/>
        <c:majorUnit val="7"/>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預留位置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50261E5-B7A8-407C-8EC1-76B17CEB3BFC}" type="datetime1">
              <a:rPr lang="zh-TW" altLang="en-US" smtClean="0"/>
              <a:t>2022/6/15</a:t>
            </a:fld>
            <a:endParaRPr lang="en-US" dirty="0"/>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投影片編號預留位置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D92CB86-0DB9-4A70-B1CF-B23508471F6B}" type="slidenum">
              <a:rPr lang="en-US" smtClean="0"/>
              <a:t>‹#›</a:t>
            </a:fld>
            <a:endParaRPr lang="en-US"/>
          </a:p>
        </p:txBody>
      </p:sp>
    </p:spTree>
    <p:extLst>
      <p:ext uri="{BB962C8B-B14F-4D97-AF65-F5344CB8AC3E}">
        <p14:creationId xmlns:p14="http://schemas.microsoft.com/office/powerpoint/2010/main" val="66355764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950AEE62-6B03-446E-B028-1F2C67AA2CBE}" type="datetime1">
              <a:rPr lang="zh-TW" altLang="en-US" smtClean="0"/>
              <a:t>2022/6/15</a:t>
            </a:fld>
            <a:endParaRPr 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備忘稿預留位置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tw"/>
              <a:t>按一下以編輯母片文字樣式</a:t>
            </a:r>
            <a:endParaRPr lang="en-US"/>
          </a:p>
          <a:p>
            <a:pPr lvl="1" rtl="0"/>
            <a:r>
              <a:rPr lang="zh-tw"/>
              <a:t>第二層</a:t>
            </a:r>
          </a:p>
          <a:p>
            <a:pPr lvl="2" rtl="0"/>
            <a:r>
              <a:rPr lang="zh-tw"/>
              <a:t>第三層</a:t>
            </a:r>
          </a:p>
          <a:p>
            <a:pPr lvl="3" rtl="0"/>
            <a:r>
              <a:rPr lang="zh-tw"/>
              <a:t>第四層</a:t>
            </a:r>
          </a:p>
          <a:p>
            <a:pPr lvl="4" rtl="0"/>
            <a:r>
              <a:rPr lang="zh-tw"/>
              <a:t>第五層</a:t>
            </a:r>
            <a:endParaRPr lang="en-US"/>
          </a:p>
        </p:txBody>
      </p:sp>
      <p:sp>
        <p:nvSpPr>
          <p:cNvPr id="6" name="頁尾預留位置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投影片編號預留位置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2B151B-D7D1-48E5-8230-5AADBC794F88}" type="slidenum">
              <a:rPr lang="en-US" smtClean="0"/>
              <a:t>‹#›</a:t>
            </a:fld>
            <a:endParaRPr lang="en-US"/>
          </a:p>
        </p:txBody>
      </p:sp>
    </p:spTree>
    <p:extLst>
      <p:ext uri="{BB962C8B-B14F-4D97-AF65-F5344CB8AC3E}">
        <p14:creationId xmlns:p14="http://schemas.microsoft.com/office/powerpoint/2010/main" val="31385927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標題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latin typeface="微軟正黑體 Light" panose="020B0304030504040204" pitchFamily="34" charset="-120"/>
                <a:ea typeface="微軟正黑體 Light" panose="020B0304030504040204" pitchFamily="34" charset="-120"/>
              </a:defRPr>
            </a:lvl1pPr>
          </a:lstStyle>
          <a:p>
            <a:pPr rtl="0"/>
            <a:r>
              <a:rPr lang="zh-TW" altLang="en-US" dirty="0"/>
              <a:t>按一下以編輯母片標題樣式</a:t>
            </a:r>
            <a:endParaRPr lang="en-US" dirty="0"/>
          </a:p>
        </p:txBody>
      </p:sp>
      <p:sp>
        <p:nvSpPr>
          <p:cNvPr id="3" name="副標題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zh-TW" altLang="en-US" dirty="0"/>
              <a:t>按一下以編輯母片子標題樣式</a:t>
            </a:r>
            <a:endParaRPr lang="en-US" dirty="0"/>
          </a:p>
        </p:txBody>
      </p:sp>
      <p:cxnSp>
        <p:nvCxnSpPr>
          <p:cNvPr id="9" name="直線接點​​(S)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日期版面配置區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91E8D126-38DE-467F-A065-2775F6C58740}" type="datetime1">
              <a:rPr lang="zh-TW" altLang="en-US" smtClean="0"/>
              <a:t>2022/6/15</a:t>
            </a:fld>
            <a:endParaRPr lang="en-US" dirty="0"/>
          </a:p>
        </p:txBody>
      </p:sp>
      <p:sp>
        <p:nvSpPr>
          <p:cNvPr id="5" name="頁尾版面配置區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en-US" dirty="0"/>
          </a:p>
        </p:txBody>
      </p:sp>
      <p:sp>
        <p:nvSpPr>
          <p:cNvPr id="6" name="投影片編號預留位置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a:t>按一下以編輯母片標題樣式</a:t>
            </a:r>
            <a:endParaRPr lang="en-US" dirty="0"/>
          </a:p>
        </p:txBody>
      </p:sp>
      <p:sp>
        <p:nvSpPr>
          <p:cNvPr id="3" name="直排文字預留位置 2"/>
          <p:cNvSpPr>
            <a:spLocks noGrp="1"/>
          </p:cNvSpPr>
          <p:nvPr>
            <p:ph type="body" orient="vert" idx="1"/>
          </p:nvPr>
        </p:nvSpPr>
        <p:spPr/>
        <p:txBody>
          <a:bodyPr vert="eaVert" lIns="45720" tIns="0" rIns="45720" bIns="0" rtlCol="0"/>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en-US" dirty="0"/>
          </a:p>
        </p:txBody>
      </p:sp>
      <p:sp>
        <p:nvSpPr>
          <p:cNvPr id="7" name="日期版面配置區 6">
            <a:extLst>
              <a:ext uri="{FF2B5EF4-FFF2-40B4-BE49-F238E27FC236}">
                <a16:creationId xmlns:a16="http://schemas.microsoft.com/office/drawing/2014/main" id="{7D5506EE-1026-4F35-9ACC-BD05BE0F9B36}"/>
              </a:ext>
            </a:extLst>
          </p:cNvPr>
          <p:cNvSpPr>
            <a:spLocks noGrp="1"/>
          </p:cNvSpPr>
          <p:nvPr>
            <p:ph type="dt" sz="half" idx="10"/>
          </p:nvPr>
        </p:nvSpPr>
        <p:spPr/>
        <p:txBody>
          <a:bodyPr rtlCol="0"/>
          <a:lstStyle/>
          <a:p>
            <a:pPr rtl="0"/>
            <a:fld id="{7AD90E0D-C35F-4A14-A7E8-7670CE6639F2}" type="datetime1">
              <a:rPr lang="zh-TW" altLang="en-US" smtClean="0"/>
              <a:t>2022/6/15</a:t>
            </a:fld>
            <a:endParaRPr lang="en-US" dirty="0"/>
          </a:p>
        </p:txBody>
      </p:sp>
      <p:sp>
        <p:nvSpPr>
          <p:cNvPr id="8" name="頁尾版面配置區 7">
            <a:extLst>
              <a:ext uri="{FF2B5EF4-FFF2-40B4-BE49-F238E27FC236}">
                <a16:creationId xmlns:a16="http://schemas.microsoft.com/office/drawing/2014/main" id="{B7696E5F-8D95-4450-AE52-5438E6EDE2BF}"/>
              </a:ext>
            </a:extLst>
          </p:cNvPr>
          <p:cNvSpPr>
            <a:spLocks noGrp="1"/>
          </p:cNvSpPr>
          <p:nvPr>
            <p:ph type="ftr" sz="quarter" idx="11"/>
          </p:nvPr>
        </p:nvSpPr>
        <p:spPr/>
        <p:txBody>
          <a:bodyPr rtlCol="0"/>
          <a:lstStyle/>
          <a:p>
            <a:pPr rtl="0"/>
            <a:endParaRPr lang="en-US" dirty="0"/>
          </a:p>
        </p:txBody>
      </p:sp>
      <p:sp>
        <p:nvSpPr>
          <p:cNvPr id="9" name="投影片編號預留位置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直排標題 1"/>
          <p:cNvSpPr>
            <a:spLocks noGrp="1"/>
          </p:cNvSpPr>
          <p:nvPr>
            <p:ph type="title" orient="vert"/>
          </p:nvPr>
        </p:nvSpPr>
        <p:spPr>
          <a:xfrm>
            <a:off x="8724900" y="412302"/>
            <a:ext cx="2628900" cy="5759898"/>
          </a:xfrm>
        </p:spPr>
        <p:txBody>
          <a:bodyPr vert="eaVert" rtlCol="0"/>
          <a:lstStyle/>
          <a:p>
            <a:pPr rtl="0"/>
            <a:r>
              <a:rPr lang="zh-TW" altLang="en-US"/>
              <a:t>按一下以編輯母片標題樣式</a:t>
            </a:r>
            <a:endParaRPr lang="en-US" dirty="0"/>
          </a:p>
        </p:txBody>
      </p:sp>
      <p:sp>
        <p:nvSpPr>
          <p:cNvPr id="3" name="直排文字預留位置 2"/>
          <p:cNvSpPr>
            <a:spLocks noGrp="1"/>
          </p:cNvSpPr>
          <p:nvPr>
            <p:ph type="body" orient="vert" idx="1"/>
          </p:nvPr>
        </p:nvSpPr>
        <p:spPr>
          <a:xfrm>
            <a:off x="838200" y="412302"/>
            <a:ext cx="7734300" cy="5759898"/>
          </a:xfrm>
        </p:spPr>
        <p:txBody>
          <a:bodyPr vert="eaVert" lIns="45720" tIns="0" rIns="45720" bIns="0" rtlCol="0"/>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en-US" dirty="0"/>
          </a:p>
        </p:txBody>
      </p:sp>
      <p:sp>
        <p:nvSpPr>
          <p:cNvPr id="7" name="日期版面配置區 6">
            <a:extLst>
              <a:ext uri="{FF2B5EF4-FFF2-40B4-BE49-F238E27FC236}">
                <a16:creationId xmlns:a16="http://schemas.microsoft.com/office/drawing/2014/main" id="{AF33D6B0-F070-45C4-A472-19F432BE3932}"/>
              </a:ext>
            </a:extLst>
          </p:cNvPr>
          <p:cNvSpPr>
            <a:spLocks noGrp="1"/>
          </p:cNvSpPr>
          <p:nvPr>
            <p:ph type="dt" sz="half" idx="10"/>
          </p:nvPr>
        </p:nvSpPr>
        <p:spPr/>
        <p:txBody>
          <a:bodyPr rtlCol="0"/>
          <a:lstStyle/>
          <a:p>
            <a:pPr rtl="0"/>
            <a:fld id="{E2E02858-A2D1-43A3-9BDC-80D1F48AA51B}" type="datetime1">
              <a:rPr lang="zh-TW" altLang="en-US" smtClean="0"/>
              <a:t>2022/6/15</a:t>
            </a:fld>
            <a:endParaRPr lang="en-US" dirty="0"/>
          </a:p>
        </p:txBody>
      </p:sp>
      <p:sp>
        <p:nvSpPr>
          <p:cNvPr id="8" name="頁尾版面配置區 7">
            <a:extLst>
              <a:ext uri="{FF2B5EF4-FFF2-40B4-BE49-F238E27FC236}">
                <a16:creationId xmlns:a16="http://schemas.microsoft.com/office/drawing/2014/main" id="{9975399F-DAB2-410D-967F-ED17E6F796E7}"/>
              </a:ext>
            </a:extLst>
          </p:cNvPr>
          <p:cNvSpPr>
            <a:spLocks noGrp="1"/>
          </p:cNvSpPr>
          <p:nvPr>
            <p:ph type="ftr" sz="quarter" idx="11"/>
          </p:nvPr>
        </p:nvSpPr>
        <p:spPr/>
        <p:txBody>
          <a:bodyPr rtlCol="0"/>
          <a:lstStyle/>
          <a:p>
            <a:pPr rtl="0"/>
            <a:endParaRPr lang="en-US" dirty="0"/>
          </a:p>
        </p:txBody>
      </p:sp>
      <p:sp>
        <p:nvSpPr>
          <p:cNvPr id="10" name="投影片編號版面配置區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a:t>按一下以編輯母片標題樣式</a:t>
            </a:r>
            <a:endParaRPr lang="en-US" dirty="0"/>
          </a:p>
        </p:txBody>
      </p:sp>
      <p:sp>
        <p:nvSpPr>
          <p:cNvPr id="3" name="內容預留位置 2"/>
          <p:cNvSpPr>
            <a:spLocks noGrp="1"/>
          </p:cNvSpPr>
          <p:nvPr>
            <p:ph idx="1"/>
          </p:nvPr>
        </p:nvSpPr>
        <p:spPr/>
        <p:txBody>
          <a:bodyPr rtlCol="0"/>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en-US" dirty="0"/>
          </a:p>
        </p:txBody>
      </p:sp>
      <p:sp>
        <p:nvSpPr>
          <p:cNvPr id="7" name="日期版面配置區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A55B7815-05FA-48A0-B9F7-1E04C4F2927A}" type="datetime1">
              <a:rPr lang="zh-TW" altLang="en-US" smtClean="0"/>
              <a:t>2022/6/15</a:t>
            </a:fld>
            <a:endParaRPr lang="en-US" dirty="0"/>
          </a:p>
        </p:txBody>
      </p:sp>
      <p:sp>
        <p:nvSpPr>
          <p:cNvPr id="8" name="頁尾版面配置區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en-US" dirty="0"/>
          </a:p>
        </p:txBody>
      </p:sp>
      <p:sp>
        <p:nvSpPr>
          <p:cNvPr id="9" name="投影片編號預留位置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Pr>
        <a:solidFill>
          <a:schemeClr val="bg1"/>
        </a:solidFill>
        <a:effectLst/>
      </p:bgPr>
    </p:bg>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標題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zh-TW" altLang="en-US"/>
              <a:t>按一下以編輯母片標題樣式</a:t>
            </a:r>
            <a:endParaRPr lang="en-US" dirty="0"/>
          </a:p>
        </p:txBody>
      </p:sp>
      <p:sp>
        <p:nvSpPr>
          <p:cNvPr id="3" name="文字預留位置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TW" altLang="en-US"/>
              <a:t>按一下以編輯母片文字樣式</a:t>
            </a:r>
          </a:p>
        </p:txBody>
      </p:sp>
      <p:cxnSp>
        <p:nvCxnSpPr>
          <p:cNvPr id="9" name="直線接點​​(S)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日期版面配置區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3FBF2AB9-D521-429F-BA9E-A2DD356AF2DF}" type="datetime1">
              <a:rPr lang="zh-TW" altLang="en-US" smtClean="0"/>
              <a:t>2022/6/15</a:t>
            </a:fld>
            <a:endParaRPr lang="en-US" dirty="0"/>
          </a:p>
        </p:txBody>
      </p:sp>
      <p:sp>
        <p:nvSpPr>
          <p:cNvPr id="8" name="頁尾版面配置區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en-US" dirty="0"/>
          </a:p>
        </p:txBody>
      </p:sp>
      <p:sp>
        <p:nvSpPr>
          <p:cNvPr id="11" name="投影片編號版面配置區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內容">
    <p:spTree>
      <p:nvGrpSpPr>
        <p:cNvPr id="1" name=""/>
        <p:cNvGrpSpPr/>
        <p:nvPr/>
      </p:nvGrpSpPr>
      <p:grpSpPr>
        <a:xfrm>
          <a:off x="0" y="0"/>
          <a:ext cx="0" cy="0"/>
          <a:chOff x="0" y="0"/>
          <a:chExt cx="0" cy="0"/>
        </a:xfrm>
      </p:grpSpPr>
      <p:sp>
        <p:nvSpPr>
          <p:cNvPr id="8" name="標題 7"/>
          <p:cNvSpPr>
            <a:spLocks noGrp="1"/>
          </p:cNvSpPr>
          <p:nvPr>
            <p:ph type="title"/>
          </p:nvPr>
        </p:nvSpPr>
        <p:spPr>
          <a:xfrm>
            <a:off x="1097280" y="286603"/>
            <a:ext cx="10058400" cy="1450757"/>
          </a:xfrm>
        </p:spPr>
        <p:txBody>
          <a:bodyPr rtlCol="0"/>
          <a:lstStyle/>
          <a:p>
            <a:pPr rtl="0"/>
            <a:r>
              <a:rPr lang="zh-TW" altLang="en-US"/>
              <a:t>按一下以編輯母片標題樣式</a:t>
            </a:r>
            <a:endParaRPr lang="en-US" dirty="0"/>
          </a:p>
        </p:txBody>
      </p:sp>
      <p:sp>
        <p:nvSpPr>
          <p:cNvPr id="3" name="內容預留位置 2"/>
          <p:cNvSpPr>
            <a:spLocks noGrp="1"/>
          </p:cNvSpPr>
          <p:nvPr>
            <p:ph sz="half" idx="1"/>
          </p:nvPr>
        </p:nvSpPr>
        <p:spPr>
          <a:xfrm>
            <a:off x="1097280" y="2120900"/>
            <a:ext cx="4639736" cy="3748193"/>
          </a:xfrm>
        </p:spPr>
        <p:txBody>
          <a:bodyPr rtlCol="0"/>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en-US" dirty="0"/>
          </a:p>
        </p:txBody>
      </p:sp>
      <p:sp>
        <p:nvSpPr>
          <p:cNvPr id="4" name="內容預留位置 3"/>
          <p:cNvSpPr>
            <a:spLocks noGrp="1"/>
          </p:cNvSpPr>
          <p:nvPr>
            <p:ph sz="half" idx="2"/>
          </p:nvPr>
        </p:nvSpPr>
        <p:spPr>
          <a:xfrm>
            <a:off x="6515944" y="2120900"/>
            <a:ext cx="4639736" cy="3748194"/>
          </a:xfrm>
        </p:spPr>
        <p:txBody>
          <a:bodyPr rtlCol="0"/>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en-US" dirty="0"/>
          </a:p>
        </p:txBody>
      </p:sp>
      <p:sp>
        <p:nvSpPr>
          <p:cNvPr id="2" name="日期版面配置區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E748A74C-3BFC-4F64-9D88-E80E3E32994C}" type="datetime1">
              <a:rPr lang="zh-TW" altLang="en-US" smtClean="0"/>
              <a:t>2022/6/15</a:t>
            </a:fld>
            <a:endParaRPr lang="en-US" dirty="0"/>
          </a:p>
        </p:txBody>
      </p:sp>
      <p:sp>
        <p:nvSpPr>
          <p:cNvPr id="9" name="頁尾版面配置區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en-US" dirty="0"/>
          </a:p>
        </p:txBody>
      </p:sp>
      <p:sp>
        <p:nvSpPr>
          <p:cNvPr id="10" name="投影片編號預留位置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標題 9"/>
          <p:cNvSpPr>
            <a:spLocks noGrp="1"/>
          </p:cNvSpPr>
          <p:nvPr>
            <p:ph type="title"/>
          </p:nvPr>
        </p:nvSpPr>
        <p:spPr>
          <a:xfrm>
            <a:off x="1097280" y="286603"/>
            <a:ext cx="10058400" cy="1450757"/>
          </a:xfrm>
        </p:spPr>
        <p:txBody>
          <a:bodyPr rtlCol="0"/>
          <a:lstStyle/>
          <a:p>
            <a:pPr rtl="0"/>
            <a:r>
              <a:rPr lang="zh-TW" altLang="en-US"/>
              <a:t>按一下以編輯母片標題樣式</a:t>
            </a:r>
            <a:endParaRPr lang="en-US" dirty="0"/>
          </a:p>
        </p:txBody>
      </p:sp>
      <p:sp>
        <p:nvSpPr>
          <p:cNvPr id="3" name="文字預留位置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a:t>按一下以編輯母片文字樣式</a:t>
            </a:r>
          </a:p>
        </p:txBody>
      </p:sp>
      <p:sp>
        <p:nvSpPr>
          <p:cNvPr id="4" name="內容預留位置 3"/>
          <p:cNvSpPr>
            <a:spLocks noGrp="1"/>
          </p:cNvSpPr>
          <p:nvPr>
            <p:ph sz="half" idx="2"/>
          </p:nvPr>
        </p:nvSpPr>
        <p:spPr>
          <a:xfrm>
            <a:off x="1097280" y="2958274"/>
            <a:ext cx="4639736" cy="2910821"/>
          </a:xfrm>
        </p:spPr>
        <p:txBody>
          <a:bodyPr rtlCol="0"/>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en-US" dirty="0"/>
          </a:p>
        </p:txBody>
      </p:sp>
      <p:sp>
        <p:nvSpPr>
          <p:cNvPr id="5" name="文字預留位置 4"/>
          <p:cNvSpPr>
            <a:spLocks noGrp="1"/>
          </p:cNvSpPr>
          <p:nvPr>
            <p:ph type="body" sz="quarter" idx="3"/>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a:t>按一下以編輯母片文字樣式</a:t>
            </a:r>
          </a:p>
        </p:txBody>
      </p:sp>
      <p:sp>
        <p:nvSpPr>
          <p:cNvPr id="6" name="內容預留位置 5"/>
          <p:cNvSpPr>
            <a:spLocks noGrp="1"/>
          </p:cNvSpPr>
          <p:nvPr>
            <p:ph sz="quarter" idx="4"/>
          </p:nvPr>
        </p:nvSpPr>
        <p:spPr>
          <a:xfrm>
            <a:off x="6515944" y="2958273"/>
            <a:ext cx="4639736" cy="2910821"/>
          </a:xfrm>
        </p:spPr>
        <p:txBody>
          <a:bodyPr rtlCol="0"/>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en-US" dirty="0"/>
          </a:p>
        </p:txBody>
      </p:sp>
      <p:sp>
        <p:nvSpPr>
          <p:cNvPr id="2" name="日期版面配置區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C0166BAE-2749-48CF-A2DD-C010F9F8CC67}" type="datetime1">
              <a:rPr lang="zh-TW" altLang="en-US" smtClean="0"/>
              <a:t>2022/6/15</a:t>
            </a:fld>
            <a:endParaRPr lang="en-US" dirty="0"/>
          </a:p>
        </p:txBody>
      </p:sp>
      <p:sp>
        <p:nvSpPr>
          <p:cNvPr id="11" name="頁尾版面配置區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en-US" dirty="0"/>
          </a:p>
        </p:txBody>
      </p:sp>
      <p:sp>
        <p:nvSpPr>
          <p:cNvPr id="12" name="投影片編號預留位置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a:t>按一下以編輯母片標題樣式</a:t>
            </a:r>
            <a:endParaRPr lang="en-US" dirty="0"/>
          </a:p>
        </p:txBody>
      </p:sp>
      <p:sp>
        <p:nvSpPr>
          <p:cNvPr id="6" name="日期版面配置區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42EB3E87-0960-43A6-B33B-AB6B15A82628}" type="datetime1">
              <a:rPr lang="zh-TW" altLang="en-US" smtClean="0"/>
              <a:t>2022/6/15</a:t>
            </a:fld>
            <a:endParaRPr lang="en-US" dirty="0"/>
          </a:p>
        </p:txBody>
      </p:sp>
      <p:sp>
        <p:nvSpPr>
          <p:cNvPr id="7" name="頁尾版面配置區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en-US" dirty="0"/>
          </a:p>
        </p:txBody>
      </p:sp>
      <p:sp>
        <p:nvSpPr>
          <p:cNvPr id="8" name="投影片編號預留位置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日期版面配置區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0A92F8F0-693D-4EF4-BEF5-7FD95F4C1D80}" type="datetime1">
              <a:rPr lang="zh-TW" altLang="en-US" smtClean="0"/>
              <a:t>2022/6/15</a:t>
            </a:fld>
            <a:endParaRPr lang="en-US" dirty="0"/>
          </a:p>
        </p:txBody>
      </p:sp>
      <p:sp>
        <p:nvSpPr>
          <p:cNvPr id="3" name="頁尾版面配置區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en-US" dirty="0"/>
          </a:p>
        </p:txBody>
      </p:sp>
      <p:sp>
        <p:nvSpPr>
          <p:cNvPr id="4" name="投影片編號預留位置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標題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zh-TW" altLang="en-US"/>
              <a:t>按一下以編輯母片標題樣式</a:t>
            </a:r>
            <a:endParaRPr lang="en-US" dirty="0"/>
          </a:p>
        </p:txBody>
      </p:sp>
      <p:sp>
        <p:nvSpPr>
          <p:cNvPr id="3" name="內容預留位置 2"/>
          <p:cNvSpPr>
            <a:spLocks noGrp="1"/>
          </p:cNvSpPr>
          <p:nvPr>
            <p:ph idx="1"/>
          </p:nvPr>
        </p:nvSpPr>
        <p:spPr>
          <a:xfrm>
            <a:off x="5458984" y="812799"/>
            <a:ext cx="5928344" cy="5294757"/>
          </a:xfrm>
        </p:spPr>
        <p:txBody>
          <a:bodyPr rtlCol="0"/>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en-US" dirty="0"/>
          </a:p>
        </p:txBody>
      </p:sp>
      <p:sp>
        <p:nvSpPr>
          <p:cNvPr id="4" name="文字預留位置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a:t>按一下以編輯母片文字樣式</a:t>
            </a:r>
          </a:p>
        </p:txBody>
      </p:sp>
      <p:sp>
        <p:nvSpPr>
          <p:cNvPr id="5" name="日期版面配置區 4"/>
          <p:cNvSpPr>
            <a:spLocks noGrp="1"/>
          </p:cNvSpPr>
          <p:nvPr>
            <p:ph type="dt" sz="half" idx="10"/>
          </p:nvPr>
        </p:nvSpPr>
        <p:spPr>
          <a:xfrm>
            <a:off x="643464" y="6446520"/>
            <a:ext cx="3517568" cy="365125"/>
          </a:xfrm>
        </p:spPr>
        <p:txBody>
          <a:bodyPr rtlCol="0"/>
          <a:lstStyle>
            <a:lvl1pPr algn="l">
              <a:defRPr/>
            </a:lvl1pPr>
          </a:lstStyle>
          <a:p>
            <a:pPr rtl="0"/>
            <a:fld id="{4E96419C-65CA-4A96-8C8D-1B83D1EEA06C}" type="datetime1">
              <a:rPr lang="zh-TW" altLang="en-US" smtClean="0"/>
              <a:t>2022/6/15</a:t>
            </a:fld>
            <a:endParaRPr lang="en-US" dirty="0"/>
          </a:p>
        </p:txBody>
      </p:sp>
      <p:sp>
        <p:nvSpPr>
          <p:cNvPr id="6" name="頁尾版面配置區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en-US" dirty="0"/>
          </a:p>
        </p:txBody>
      </p:sp>
      <p:sp>
        <p:nvSpPr>
          <p:cNvPr id="7" name="投影片編號預留位置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圖片預留位置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TW" altLang="en-US"/>
              <a:t>按一下圖示以新增圖片</a:t>
            </a:r>
            <a:endParaRPr lang="en-US" dirty="0"/>
          </a:p>
        </p:txBody>
      </p:sp>
      <p:sp>
        <p:nvSpPr>
          <p:cNvPr id="2" name="標題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zh-TW" altLang="en-US"/>
              <a:t>按一下以編輯母片標題樣式</a:t>
            </a:r>
            <a:endParaRPr lang="en-US" dirty="0"/>
          </a:p>
        </p:txBody>
      </p:sp>
      <p:sp>
        <p:nvSpPr>
          <p:cNvPr id="4" name="文字預留位置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a:t>按一下以編輯母片文字樣式</a:t>
            </a:r>
          </a:p>
        </p:txBody>
      </p:sp>
      <p:sp>
        <p:nvSpPr>
          <p:cNvPr id="5" name="日期版面配置區 4"/>
          <p:cNvSpPr>
            <a:spLocks noGrp="1"/>
          </p:cNvSpPr>
          <p:nvPr>
            <p:ph type="dt" sz="half" idx="10"/>
          </p:nvPr>
        </p:nvSpPr>
        <p:spPr/>
        <p:txBody>
          <a:bodyPr rtlCol="0"/>
          <a:lstStyle>
            <a:lvl1pPr>
              <a:defRPr/>
            </a:lvl1pPr>
          </a:lstStyle>
          <a:p>
            <a:pPr rtl="0"/>
            <a:fld id="{55B0D56E-A8D9-4835-9121-D0F2B7B922B1}" type="datetime1">
              <a:rPr lang="zh-TW" altLang="en-US" smtClean="0"/>
              <a:t>2022/6/15</a:t>
            </a:fld>
            <a:endParaRPr lang="en-US" dirty="0"/>
          </a:p>
        </p:txBody>
      </p:sp>
      <p:sp>
        <p:nvSpPr>
          <p:cNvPr id="6" name="頁尾預留位置 5"/>
          <p:cNvSpPr>
            <a:spLocks noGrp="1"/>
          </p:cNvSpPr>
          <p:nvPr>
            <p:ph type="ftr" sz="quarter" idx="11"/>
          </p:nvPr>
        </p:nvSpPr>
        <p:spPr>
          <a:xfrm>
            <a:off x="1097279" y="6446838"/>
            <a:ext cx="6818262" cy="365125"/>
          </a:xfrm>
        </p:spPr>
        <p:txBody>
          <a:bodyPr rtlCol="0"/>
          <a:lstStyle/>
          <a:p>
            <a:pPr algn="l" rtl="0"/>
            <a:endParaRPr lang="en-US" dirty="0"/>
          </a:p>
        </p:txBody>
      </p:sp>
      <p:sp>
        <p:nvSpPr>
          <p:cNvPr id="7" name="投影片編號版面配置區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標題版面配置區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zh-tw" dirty="0"/>
              <a:t>按一下以編輯母片標題樣式</a:t>
            </a:r>
            <a:endParaRPr lang="en-US" dirty="0"/>
          </a:p>
        </p:txBody>
      </p:sp>
      <p:sp>
        <p:nvSpPr>
          <p:cNvPr id="3" name="文字預留位置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zh-tw" dirty="0"/>
              <a:t>按一下以編輯母片文字樣式</a:t>
            </a:r>
          </a:p>
          <a:p>
            <a:pPr lvl="1" rtl="0"/>
            <a:r>
              <a:rPr lang="zh-tw" dirty="0"/>
              <a:t>第二層</a:t>
            </a:r>
          </a:p>
          <a:p>
            <a:pPr lvl="2" rtl="0"/>
            <a:r>
              <a:rPr lang="zh-tw" dirty="0"/>
              <a:t>第三層</a:t>
            </a:r>
          </a:p>
          <a:p>
            <a:pPr lvl="3" rtl="0"/>
            <a:r>
              <a:rPr lang="zh-tw" dirty="0"/>
              <a:t>第四層</a:t>
            </a:r>
          </a:p>
          <a:p>
            <a:pPr lvl="4" rtl="0"/>
            <a:r>
              <a:rPr lang="zh-tw" dirty="0"/>
              <a:t>第五層</a:t>
            </a:r>
            <a:endParaRPr lang="en-US" dirty="0"/>
          </a:p>
        </p:txBody>
      </p:sp>
      <p:sp>
        <p:nvSpPr>
          <p:cNvPr id="4" name="日期版面配置區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latin typeface="Microsoft JhengHei UI" panose="020B0604030504040204" pitchFamily="34" charset="-120"/>
                <a:ea typeface="Microsoft JhengHei UI" panose="020B0604030504040204" pitchFamily="34" charset="-120"/>
              </a:defRPr>
            </a:lvl1pPr>
          </a:lstStyle>
          <a:p>
            <a:fld id="{86D72111-2BF8-49E3-AA06-55BC47AB46EA}" type="datetime1">
              <a:rPr lang="zh-TW" altLang="en-US" smtClean="0"/>
              <a:t>2022/6/15</a:t>
            </a:fld>
            <a:endParaRPr lang="en-US" dirty="0"/>
          </a:p>
        </p:txBody>
      </p:sp>
      <p:sp>
        <p:nvSpPr>
          <p:cNvPr id="5" name="頁尾預留位置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latin typeface="Microsoft JhengHei UI" panose="020B0604030504040204" pitchFamily="34" charset="-120"/>
                <a:ea typeface="Microsoft JhengHei UI" panose="020B0604030504040204" pitchFamily="34" charset="-120"/>
              </a:defRPr>
            </a:lvl1pPr>
          </a:lstStyle>
          <a:p>
            <a:endParaRPr lang="en-US" dirty="0"/>
          </a:p>
        </p:txBody>
      </p:sp>
      <p:sp>
        <p:nvSpPr>
          <p:cNvPr id="6" name="投影片編號版面配置區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latin typeface="Microsoft JhengHei UI" panose="020B0604030504040204" pitchFamily="34" charset="-120"/>
                <a:ea typeface="Microsoft JhengHei UI" panose="020B0604030504040204" pitchFamily="34" charset="-120"/>
              </a:defRPr>
            </a:lvl1pPr>
          </a:lstStyle>
          <a:p>
            <a:fld id="{3A98EE3D-8CD1-4C3F-BD1C-C98C9596463C}" type="slidenum">
              <a:rPr lang="en-US" smtClean="0"/>
              <a:pPr/>
              <a:t>‹#›</a:t>
            </a:fld>
            <a:endParaRPr lang="en-US" dirty="0"/>
          </a:p>
        </p:txBody>
      </p:sp>
      <p:cxnSp>
        <p:nvCxnSpPr>
          <p:cNvPr id="10" name="直線接點​​(S)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ingLiu" panose="02020509000000000000" pitchFamily="49" charset="-120"/>
          <a:ea typeface="MingLiu" panose="02020509000000000000" pitchFamily="49" charset="-120"/>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0XhNnLOJO_0" TargetMode="External"/><Relationship Id="rId2" Type="http://schemas.openxmlformats.org/officeDocument/2006/relationships/hyperlink" Target="https://reurl.cc/k76Ox3" TargetMode="External"/><Relationship Id="rId1" Type="http://schemas.openxmlformats.org/officeDocument/2006/relationships/slideLayout" Target="../slideLayouts/slideLayout1.xml"/><Relationship Id="rId4" Type="http://schemas.openxmlformats.org/officeDocument/2006/relationships/hyperlink" Target="https://progressbar.tw/courses/19"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intern.pccu.edu.tw/"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1.xml"/><Relationship Id="rId4" Type="http://schemas.openxmlformats.org/officeDocument/2006/relationships/image" Target="../media/image39.jpg"/></Relationships>
</file>

<file path=ppt/slides/_rels/slide3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矩形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標題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rtlCol="0">
            <a:normAutofit/>
          </a:bodyPr>
          <a:lstStyle/>
          <a:p>
            <a:pPr algn="ctr"/>
            <a:r>
              <a:rPr lang="zh-TW" altLang="en-US" sz="6000" dirty="0"/>
              <a:t>企業實習媒合系統</a:t>
            </a:r>
            <a:br>
              <a:rPr lang="en-US" altLang="zh-TW" sz="8000" dirty="0"/>
            </a:br>
            <a:endParaRPr lang="zh-tw" sz="8000" dirty="0"/>
          </a:p>
        </p:txBody>
      </p:sp>
      <p:sp>
        <p:nvSpPr>
          <p:cNvPr id="3" name="副標題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rtlCol="0">
            <a:normAutofit lnSpcReduction="10000"/>
          </a:bodyPr>
          <a:lstStyle/>
          <a:p>
            <a:pPr algn="ctr" rtl="0"/>
            <a:r>
              <a:rPr lang="zh-TW" altLang="en-US" sz="2400" dirty="0">
                <a:solidFill>
                  <a:schemeClr val="tx1">
                    <a:lumMod val="85000"/>
                    <a:lumOff val="15000"/>
                  </a:schemeClr>
                </a:solidFill>
                <a:latin typeface="微軟正黑體 Light" panose="020B0304030504040204" pitchFamily="34" charset="-120"/>
                <a:ea typeface="微軟正黑體 Light" panose="020B0304030504040204" pitchFamily="34" charset="-120"/>
              </a:rPr>
              <a:t>組員</a:t>
            </a:r>
            <a:r>
              <a:rPr lang="en-US" altLang="zh-TW" dirty="0">
                <a:solidFill>
                  <a:schemeClr val="tx1">
                    <a:lumMod val="85000"/>
                    <a:lumOff val="15000"/>
                  </a:schemeClr>
                </a:solidFill>
                <a:latin typeface="微軟正黑體 Light" panose="020B0304030504040204" pitchFamily="34" charset="-120"/>
                <a:ea typeface="微軟正黑體 Light" panose="020B0304030504040204" pitchFamily="34" charset="-120"/>
              </a:rPr>
              <a:t>:</a:t>
            </a:r>
            <a:r>
              <a:rPr lang="zh-TW" altLang="en-US" dirty="0">
                <a:solidFill>
                  <a:schemeClr val="tx1">
                    <a:lumMod val="85000"/>
                    <a:lumOff val="15000"/>
                  </a:schemeClr>
                </a:solidFill>
                <a:latin typeface="微軟正黑體 Light" panose="020B0304030504040204" pitchFamily="34" charset="-120"/>
                <a:ea typeface="微軟正黑體 Light" panose="020B0304030504040204" pitchFamily="34" charset="-120"/>
              </a:rPr>
              <a:t>林晅緯、劉明偉</a:t>
            </a:r>
            <a:endParaRPr lang="en-US" altLang="zh-TW"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a:p>
            <a:pPr algn="ctr" rtl="0"/>
            <a:r>
              <a:rPr lang="zh-TW" altLang="en-US" sz="2400" dirty="0">
                <a:solidFill>
                  <a:schemeClr val="tx1">
                    <a:lumMod val="85000"/>
                    <a:lumOff val="15000"/>
                  </a:schemeClr>
                </a:solidFill>
                <a:latin typeface="微軟正黑體 Light" panose="020B0304030504040204" pitchFamily="34" charset="-120"/>
                <a:ea typeface="微軟正黑體 Light" panose="020B0304030504040204" pitchFamily="34" charset="-120"/>
              </a:rPr>
              <a:t>指導教授</a:t>
            </a:r>
            <a:r>
              <a:rPr lang="en-US" altLang="zh-TW" sz="2400" dirty="0">
                <a:solidFill>
                  <a:schemeClr val="tx1">
                    <a:lumMod val="85000"/>
                    <a:lumOff val="15000"/>
                  </a:schemeClr>
                </a:solidFill>
                <a:latin typeface="微軟正黑體 Light" panose="020B0304030504040204" pitchFamily="34" charset="-120"/>
                <a:ea typeface="微軟正黑體 Light" panose="020B0304030504040204" pitchFamily="34" charset="-120"/>
              </a:rPr>
              <a:t>:</a:t>
            </a:r>
            <a:r>
              <a:rPr lang="zh-TW" altLang="en-US" sz="2400" dirty="0">
                <a:solidFill>
                  <a:schemeClr val="tx1">
                    <a:lumMod val="85000"/>
                    <a:lumOff val="15000"/>
                  </a:schemeClr>
                </a:solidFill>
                <a:latin typeface="微軟正黑體 Light" panose="020B0304030504040204" pitchFamily="34" charset="-120"/>
                <a:ea typeface="微軟正黑體 Light" panose="020B0304030504040204" pitchFamily="34" charset="-120"/>
              </a:rPr>
              <a:t>李志仁教授</a:t>
            </a:r>
            <a:endParaRPr lang="zh-tw" sz="2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pic>
        <p:nvPicPr>
          <p:cNvPr id="5" name="圖片 4" descr="含有建築物、坐下、板凳、側面的圖片&#10;&#10;自動產生的描述">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直線接點​​(S)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1097280" y="1426128"/>
            <a:ext cx="10058400" cy="3224991"/>
          </a:xfrm>
        </p:spPr>
        <p:txBody>
          <a:bodyPr rtlCol="0" anchor="t">
            <a:normAutofit/>
          </a:bodyPr>
          <a:lstStyle/>
          <a:p>
            <a:pPr lvl="0" rtl="0"/>
            <a:r>
              <a:rPr lang="en-US" altLang="zh-TW" sz="2400" dirty="0" err="1">
                <a:solidFill>
                  <a:srgbClr val="FFFFFF"/>
                </a:solidFill>
              </a:rPr>
              <a:t>Hahow</a:t>
            </a:r>
            <a:r>
              <a:rPr lang="zh-TW" altLang="en-US" sz="2400" dirty="0">
                <a:solidFill>
                  <a:srgbClr val="FFFFFF"/>
                </a:solidFill>
              </a:rPr>
              <a:t> 好學校：</a:t>
            </a:r>
            <a:r>
              <a:rPr lang="en-US" altLang="zh-TW" sz="2400" dirty="0">
                <a:solidFill>
                  <a:srgbClr val="FFFFFF"/>
                </a:solidFill>
                <a:hlinkClick r:id="rId2"/>
              </a:rPr>
              <a:t>https://reurl.cc/k76Ox3</a:t>
            </a:r>
            <a:br>
              <a:rPr lang="en-US" altLang="zh-TW" sz="2400" dirty="0">
                <a:solidFill>
                  <a:srgbClr val="FFFFFF"/>
                </a:solidFill>
              </a:rPr>
            </a:br>
            <a:br>
              <a:rPr lang="en-US" altLang="zh-TW" sz="2400" dirty="0">
                <a:solidFill>
                  <a:srgbClr val="FFFFFF"/>
                </a:solidFill>
              </a:rPr>
            </a:br>
            <a:r>
              <a:rPr lang="zh-TW" altLang="en-US" sz="2400" dirty="0">
                <a:solidFill>
                  <a:srgbClr val="FFFFFF"/>
                </a:solidFill>
              </a:rPr>
              <a:t>金魚都能懂網頁設計入門：用甚麼工具寫網頁</a:t>
            </a:r>
            <a:r>
              <a:rPr lang="en-US" altLang="zh-TW" sz="2400" dirty="0">
                <a:solidFill>
                  <a:srgbClr val="FFFFFF"/>
                </a:solidFill>
              </a:rPr>
              <a:t>? </a:t>
            </a:r>
            <a:r>
              <a:rPr lang="zh-TW" altLang="en-US" sz="2400" dirty="0">
                <a:solidFill>
                  <a:srgbClr val="FFFFFF"/>
                </a:solidFill>
              </a:rPr>
              <a:t>鐵人賽第三天 </a:t>
            </a:r>
            <a:r>
              <a:rPr lang="en-US" altLang="zh-TW" sz="2400" dirty="0">
                <a:solidFill>
                  <a:srgbClr val="FFFFFF"/>
                </a:solidFill>
              </a:rPr>
              <a:t>| </a:t>
            </a:r>
            <a:r>
              <a:rPr lang="zh-TW" altLang="en-US" sz="2400" dirty="0">
                <a:solidFill>
                  <a:srgbClr val="FFFFFF"/>
                </a:solidFill>
              </a:rPr>
              <a:t>網頁教學 </a:t>
            </a:r>
            <a:r>
              <a:rPr lang="en-US" altLang="zh-TW" sz="2400" dirty="0">
                <a:solidFill>
                  <a:srgbClr val="FFFFFF"/>
                </a:solidFill>
              </a:rPr>
              <a:t>| HTML</a:t>
            </a:r>
            <a:r>
              <a:rPr lang="zh-TW" altLang="en-US" sz="2400" dirty="0">
                <a:solidFill>
                  <a:srgbClr val="FFFFFF"/>
                </a:solidFill>
              </a:rPr>
              <a:t>教學 </a:t>
            </a:r>
            <a:r>
              <a:rPr lang="en-US" altLang="zh-TW" sz="2400" dirty="0">
                <a:solidFill>
                  <a:srgbClr val="FFFFFF"/>
                </a:solidFill>
                <a:hlinkClick r:id="rId3"/>
              </a:rPr>
              <a:t>https://www.youtube.com/watch?v=0XhNnLOJO_0</a:t>
            </a:r>
            <a:br>
              <a:rPr lang="en-US" altLang="zh-TW" sz="2400" dirty="0">
                <a:solidFill>
                  <a:srgbClr val="FFFFFF"/>
                </a:solidFill>
              </a:rPr>
            </a:br>
            <a:br>
              <a:rPr lang="en-US" altLang="zh-TW" sz="2400" dirty="0">
                <a:solidFill>
                  <a:srgbClr val="FFFFFF"/>
                </a:solidFill>
              </a:rPr>
            </a:br>
            <a:r>
              <a:rPr lang="zh-TW" altLang="en-US" sz="2400" dirty="0">
                <a:solidFill>
                  <a:srgbClr val="FFFFFF"/>
                </a:solidFill>
              </a:rPr>
              <a:t>線上程式教學課程：</a:t>
            </a:r>
            <a:r>
              <a:rPr lang="en-US" altLang="zh-TW" sz="2400" dirty="0">
                <a:solidFill>
                  <a:srgbClr val="FFFFFF"/>
                </a:solidFill>
              </a:rPr>
              <a:t>Laravel </a:t>
            </a:r>
            <a:r>
              <a:rPr lang="zh-TW" altLang="en-US" sz="2400" dirty="0">
                <a:solidFill>
                  <a:srgbClr val="FFFFFF"/>
                </a:solidFill>
              </a:rPr>
              <a:t>後端</a:t>
            </a:r>
            <a:r>
              <a:rPr lang="en-US" altLang="zh-TW" sz="2400" dirty="0">
                <a:solidFill>
                  <a:srgbClr val="FFFFFF"/>
                </a:solidFill>
              </a:rPr>
              <a:t>PHP</a:t>
            </a:r>
            <a:r>
              <a:rPr lang="zh-TW" altLang="en-US" sz="2400" dirty="0">
                <a:solidFill>
                  <a:srgbClr val="FFFFFF"/>
                </a:solidFill>
              </a:rPr>
              <a:t>架站，</a:t>
            </a:r>
            <a:r>
              <a:rPr lang="en-US" altLang="zh-TW" sz="2400" dirty="0">
                <a:solidFill>
                  <a:srgbClr val="FFFFFF"/>
                </a:solidFill>
              </a:rPr>
              <a:t>API Server</a:t>
            </a:r>
            <a:r>
              <a:rPr lang="zh-TW" altLang="en-US" sz="2400" dirty="0">
                <a:solidFill>
                  <a:srgbClr val="FFFFFF"/>
                </a:solidFill>
              </a:rPr>
              <a:t>與訂閱軟體全攻略</a:t>
            </a:r>
            <a:r>
              <a:rPr lang="en-US" altLang="zh-TW" sz="2400" dirty="0">
                <a:solidFill>
                  <a:srgbClr val="FFFFFF"/>
                </a:solidFill>
                <a:hlinkClick r:id="rId4"/>
              </a:rPr>
              <a:t>https://progressbar.tw/courses/19</a:t>
            </a:r>
            <a:br>
              <a:rPr lang="en-US" altLang="zh-TW" sz="2400" dirty="0">
                <a:solidFill>
                  <a:srgbClr val="FFFFFF"/>
                </a:solidFill>
              </a:rPr>
            </a:br>
            <a:br>
              <a:rPr lang="en-US" altLang="zh-TW" sz="2400" dirty="0">
                <a:solidFill>
                  <a:srgbClr val="FFFFFF"/>
                </a:solidFill>
              </a:rPr>
            </a:br>
            <a:endParaRPr lang="zh-tw" sz="2400" dirty="0">
              <a:solidFill>
                <a:srgbClr val="FFFFFF"/>
              </a:solidFill>
            </a:endParaRPr>
          </a:p>
        </p:txBody>
      </p:sp>
      <p:sp>
        <p:nvSpPr>
          <p:cNvPr id="6" name="標題 1">
            <a:extLst>
              <a:ext uri="{FF2B5EF4-FFF2-40B4-BE49-F238E27FC236}">
                <a16:creationId xmlns:a16="http://schemas.microsoft.com/office/drawing/2014/main" id="{34DDEDD0-6EC3-4765-835B-34E48F42B728}"/>
              </a:ext>
            </a:extLst>
          </p:cNvPr>
          <p:cNvSpPr txBox="1">
            <a:spLocks/>
          </p:cNvSpPr>
          <p:nvPr/>
        </p:nvSpPr>
        <p:spPr>
          <a:xfrm>
            <a:off x="1097280" y="152721"/>
            <a:ext cx="10058400" cy="12124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ingLiu" panose="02020509000000000000" pitchFamily="49" charset="-120"/>
                <a:ea typeface="MingLiu" panose="02020509000000000000" pitchFamily="49" charset="-120"/>
                <a:cs typeface="+mj-cs"/>
              </a:defRPr>
            </a:lvl1pPr>
          </a:lstStyle>
          <a:p>
            <a:pPr algn="ctr"/>
            <a:r>
              <a:rPr lang="zh-TW" altLang="en-US" sz="6000" dirty="0">
                <a:solidFill>
                  <a:srgbClr val="FFFFFF"/>
                </a:solidFill>
                <a:latin typeface="微軟正黑體 Light" panose="020B0304030504040204" pitchFamily="34" charset="-120"/>
                <a:ea typeface="微軟正黑體 Light" panose="020B0304030504040204" pitchFamily="34" charset="-120"/>
              </a:rPr>
              <a:t>參考資料</a:t>
            </a:r>
            <a:endParaRPr lang="zh-tw" sz="6000" dirty="0">
              <a:solidFill>
                <a:srgbClr val="FFFFFF"/>
              </a:solidFill>
              <a:latin typeface="微軟正黑體 Light" panose="020B0304030504040204" pitchFamily="34" charset="-120"/>
              <a:ea typeface="微軟正黑體 Light" panose="020B0304030504040204" pitchFamily="34" charset="-120"/>
            </a:endParaRPr>
          </a:p>
        </p:txBody>
      </p:sp>
    </p:spTree>
    <p:extLst>
      <p:ext uri="{BB962C8B-B14F-4D97-AF65-F5344CB8AC3E}">
        <p14:creationId xmlns:p14="http://schemas.microsoft.com/office/powerpoint/2010/main" val="2989217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1041912" y="6013764"/>
            <a:ext cx="10169135" cy="691515"/>
          </a:xfrm>
        </p:spPr>
        <p:txBody>
          <a:bodyPr rtlCol="0" anchor="t">
            <a:normAutofit fontScale="90000"/>
          </a:bodyPr>
          <a:lstStyle/>
          <a:p>
            <a:pPr lvl="0" algn="ctr" rtl="0"/>
            <a:r>
              <a:rPr lang="en-US" altLang="zh-TW" sz="2400" dirty="0">
                <a:solidFill>
                  <a:srgbClr val="FFFFFF"/>
                </a:solidFill>
                <a:hlinkClick r:id="rId2"/>
              </a:rPr>
              <a:t>https://intern.pccu.edu.tw</a:t>
            </a:r>
            <a:br>
              <a:rPr lang="en-US" altLang="zh-TW" sz="2400" dirty="0">
                <a:solidFill>
                  <a:srgbClr val="FFFFFF"/>
                </a:solidFill>
              </a:rPr>
            </a:br>
            <a:endParaRPr lang="zh-tw" sz="2400" dirty="0">
              <a:solidFill>
                <a:srgbClr val="FFFFFF"/>
              </a:solidFill>
            </a:endParaRPr>
          </a:p>
        </p:txBody>
      </p:sp>
      <p:sp>
        <p:nvSpPr>
          <p:cNvPr id="6" name="標題 1">
            <a:extLst>
              <a:ext uri="{FF2B5EF4-FFF2-40B4-BE49-F238E27FC236}">
                <a16:creationId xmlns:a16="http://schemas.microsoft.com/office/drawing/2014/main" id="{34DDEDD0-6EC3-4765-835B-34E48F42B728}"/>
              </a:ext>
            </a:extLst>
          </p:cNvPr>
          <p:cNvSpPr txBox="1">
            <a:spLocks/>
          </p:cNvSpPr>
          <p:nvPr/>
        </p:nvSpPr>
        <p:spPr>
          <a:xfrm>
            <a:off x="1097280" y="152721"/>
            <a:ext cx="10058400" cy="12124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ingLiu" panose="02020509000000000000" pitchFamily="49" charset="-120"/>
                <a:ea typeface="MingLiu" panose="02020509000000000000" pitchFamily="49" charset="-120"/>
                <a:cs typeface="+mj-cs"/>
              </a:defRPr>
            </a:lvl1pPr>
          </a:lstStyle>
          <a:p>
            <a:pPr algn="ctr"/>
            <a:r>
              <a:rPr lang="zh-TW" altLang="en-US" sz="6000" dirty="0">
                <a:solidFill>
                  <a:srgbClr val="FFFFFF"/>
                </a:solidFill>
                <a:latin typeface="微軟正黑體 Light" panose="020B0304030504040204" pitchFamily="34" charset="-120"/>
                <a:ea typeface="微軟正黑體 Light" panose="020B0304030504040204" pitchFamily="34" charset="-120"/>
              </a:rPr>
              <a:t>預期成果</a:t>
            </a:r>
            <a:endParaRPr lang="zh-tw" sz="6000" dirty="0">
              <a:solidFill>
                <a:srgbClr val="FFFFFF"/>
              </a:solidFill>
              <a:latin typeface="微軟正黑體 Light" panose="020B0304030504040204" pitchFamily="34" charset="-120"/>
              <a:ea typeface="微軟正黑體 Light" panose="020B0304030504040204" pitchFamily="34" charset="-120"/>
            </a:endParaRPr>
          </a:p>
        </p:txBody>
      </p:sp>
      <p:pic>
        <p:nvPicPr>
          <p:cNvPr id="5" name="圖片 4">
            <a:extLst>
              <a:ext uri="{FF2B5EF4-FFF2-40B4-BE49-F238E27FC236}">
                <a16:creationId xmlns:a16="http://schemas.microsoft.com/office/drawing/2014/main" id="{D177CC79-E975-2BF5-50C8-D5D768C2D4BA}"/>
              </a:ext>
            </a:extLst>
          </p:cNvPr>
          <p:cNvPicPr>
            <a:picLocks noChangeAspect="1"/>
          </p:cNvPicPr>
          <p:nvPr/>
        </p:nvPicPr>
        <p:blipFill>
          <a:blip r:embed="rId3"/>
          <a:stretch>
            <a:fillRect/>
          </a:stretch>
        </p:blipFill>
        <p:spPr>
          <a:xfrm>
            <a:off x="1097280" y="1199626"/>
            <a:ext cx="9997440" cy="4576654"/>
          </a:xfrm>
          <a:prstGeom prst="rect">
            <a:avLst/>
          </a:prstGeom>
        </p:spPr>
      </p:pic>
    </p:spTree>
    <p:extLst>
      <p:ext uri="{BB962C8B-B14F-4D97-AF65-F5344CB8AC3E}">
        <p14:creationId xmlns:p14="http://schemas.microsoft.com/office/powerpoint/2010/main" val="3579468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1097280" y="1224792"/>
            <a:ext cx="10058400" cy="3221373"/>
          </a:xfrm>
        </p:spPr>
        <p:txBody>
          <a:bodyPr rtlCol="0" anchor="t">
            <a:normAutofit/>
          </a:bodyPr>
          <a:lstStyle/>
          <a:p>
            <a:pPr fontAlgn="base"/>
            <a:br>
              <a:rPr lang="en-US" altLang="zh-TW" sz="3100" dirty="0">
                <a:solidFill>
                  <a:srgbClr val="FFFFFF"/>
                </a:solidFill>
              </a:rPr>
            </a:br>
            <a:br>
              <a:rPr lang="zh-TW" altLang="en-US" dirty="0"/>
            </a:br>
            <a:br>
              <a:rPr lang="zh-TW" altLang="en-US" dirty="0"/>
            </a:br>
            <a:endParaRPr lang="zh-tw" sz="2400" dirty="0">
              <a:solidFill>
                <a:srgbClr val="FFFFFF"/>
              </a:solidFill>
            </a:endParaRPr>
          </a:p>
        </p:txBody>
      </p:sp>
      <p:sp>
        <p:nvSpPr>
          <p:cNvPr id="6" name="標題 1">
            <a:extLst>
              <a:ext uri="{FF2B5EF4-FFF2-40B4-BE49-F238E27FC236}">
                <a16:creationId xmlns:a16="http://schemas.microsoft.com/office/drawing/2014/main" id="{34DDEDD0-6EC3-4765-835B-34E48F42B728}"/>
              </a:ext>
            </a:extLst>
          </p:cNvPr>
          <p:cNvSpPr txBox="1">
            <a:spLocks/>
          </p:cNvSpPr>
          <p:nvPr/>
        </p:nvSpPr>
        <p:spPr>
          <a:xfrm>
            <a:off x="1097280" y="152721"/>
            <a:ext cx="10058400" cy="12124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ingLiu" panose="02020509000000000000" pitchFamily="49" charset="-120"/>
                <a:ea typeface="MingLiu" panose="02020509000000000000" pitchFamily="49" charset="-120"/>
                <a:cs typeface="+mj-cs"/>
              </a:defRPr>
            </a:lvl1pPr>
          </a:lstStyle>
          <a:p>
            <a:pPr algn="ctr"/>
            <a:r>
              <a:rPr lang="zh-TW" altLang="en-US" sz="6000" dirty="0">
                <a:solidFill>
                  <a:srgbClr val="FFFFFF"/>
                </a:solidFill>
                <a:latin typeface="微軟正黑體 Light" panose="020B0304030504040204" pitchFamily="34" charset="-120"/>
                <a:ea typeface="微軟正黑體 Light" panose="020B0304030504040204" pitchFamily="34" charset="-120"/>
              </a:rPr>
              <a:t>預計執行進度</a:t>
            </a:r>
            <a:endParaRPr lang="zh-tw" sz="6000" dirty="0">
              <a:solidFill>
                <a:srgbClr val="FFFFFF"/>
              </a:solidFill>
              <a:latin typeface="微軟正黑體 Light" panose="020B0304030504040204" pitchFamily="34" charset="-120"/>
              <a:ea typeface="微軟正黑體 Light" panose="020B0304030504040204" pitchFamily="34" charset="-120"/>
            </a:endParaRPr>
          </a:p>
        </p:txBody>
      </p:sp>
      <p:graphicFrame>
        <p:nvGraphicFramePr>
          <p:cNvPr id="5" name="圖表 4">
            <a:extLst>
              <a:ext uri="{FF2B5EF4-FFF2-40B4-BE49-F238E27FC236}">
                <a16:creationId xmlns:a16="http://schemas.microsoft.com/office/drawing/2014/main" id="{9F44DBA3-8CE2-49CE-8C9D-D9C880D32607}"/>
              </a:ext>
            </a:extLst>
          </p:cNvPr>
          <p:cNvGraphicFramePr>
            <a:graphicFrameLocks/>
          </p:cNvGraphicFramePr>
          <p:nvPr>
            <p:extLst>
              <p:ext uri="{D42A27DB-BD31-4B8C-83A1-F6EECF244321}">
                <p14:modId xmlns:p14="http://schemas.microsoft.com/office/powerpoint/2010/main" val="2112836134"/>
              </p:ext>
            </p:extLst>
          </p:nvPr>
        </p:nvGraphicFramePr>
        <p:xfrm>
          <a:off x="1126330" y="1357312"/>
          <a:ext cx="10400143" cy="435559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89054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864066" y="536895"/>
            <a:ext cx="10291614" cy="5528346"/>
          </a:xfrm>
        </p:spPr>
        <p:txBody>
          <a:bodyPr rtlCol="0" anchor="t">
            <a:normAutofit/>
          </a:bodyPr>
          <a:lstStyle/>
          <a:p>
            <a:pPr lvl="0" rtl="0"/>
            <a:endParaRPr lang="zh-tw" sz="2800" dirty="0">
              <a:solidFill>
                <a:srgbClr val="FFFFFF"/>
              </a:solidFill>
            </a:endParaRPr>
          </a:p>
        </p:txBody>
      </p:sp>
      <p:sp>
        <p:nvSpPr>
          <p:cNvPr id="6" name="標題 1">
            <a:extLst>
              <a:ext uri="{FF2B5EF4-FFF2-40B4-BE49-F238E27FC236}">
                <a16:creationId xmlns:a16="http://schemas.microsoft.com/office/drawing/2014/main" id="{34DDEDD0-6EC3-4765-835B-34E48F42B728}"/>
              </a:ext>
            </a:extLst>
          </p:cNvPr>
          <p:cNvSpPr txBox="1">
            <a:spLocks/>
          </p:cNvSpPr>
          <p:nvPr/>
        </p:nvSpPr>
        <p:spPr>
          <a:xfrm>
            <a:off x="1359831" y="55915"/>
            <a:ext cx="10058400" cy="10079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ingLiu" panose="02020509000000000000" pitchFamily="49" charset="-120"/>
                <a:ea typeface="MingLiu" panose="02020509000000000000" pitchFamily="49" charset="-120"/>
                <a:cs typeface="+mj-cs"/>
              </a:defRPr>
            </a:lvl1pPr>
          </a:lstStyle>
          <a:p>
            <a:pPr algn="ctr"/>
            <a:r>
              <a:rPr lang="zh-TW" altLang="en-US" sz="6000" dirty="0">
                <a:solidFill>
                  <a:srgbClr val="FFFFFF"/>
                </a:solidFill>
                <a:latin typeface="微軟正黑體 Light" panose="020B0304030504040204" pitchFamily="34" charset="-120"/>
                <a:ea typeface="微軟正黑體 Light" panose="020B0304030504040204" pitchFamily="34" charset="-120"/>
              </a:rPr>
              <a:t>心智圖</a:t>
            </a:r>
            <a:endParaRPr lang="zh-tw" sz="6000" dirty="0">
              <a:solidFill>
                <a:srgbClr val="FFFFFF"/>
              </a:solidFill>
              <a:latin typeface="微軟正黑體 Light" panose="020B0304030504040204" pitchFamily="34" charset="-120"/>
              <a:ea typeface="微軟正黑體 Light" panose="020B0304030504040204" pitchFamily="34" charset="-120"/>
            </a:endParaRPr>
          </a:p>
        </p:txBody>
      </p:sp>
      <p:pic>
        <p:nvPicPr>
          <p:cNvPr id="4" name="圖片 3">
            <a:extLst>
              <a:ext uri="{FF2B5EF4-FFF2-40B4-BE49-F238E27FC236}">
                <a16:creationId xmlns:a16="http://schemas.microsoft.com/office/drawing/2014/main" id="{F1F9E8E3-E740-42D2-BF29-47A12B8198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6140" y="992659"/>
            <a:ext cx="7327466" cy="5454279"/>
          </a:xfrm>
          <a:prstGeom prst="rect">
            <a:avLst/>
          </a:prstGeom>
        </p:spPr>
      </p:pic>
    </p:spTree>
    <p:extLst>
      <p:ext uri="{BB962C8B-B14F-4D97-AF65-F5344CB8AC3E}">
        <p14:creationId xmlns:p14="http://schemas.microsoft.com/office/powerpoint/2010/main" val="7893995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864066" y="536895"/>
            <a:ext cx="10291614" cy="5528346"/>
          </a:xfrm>
        </p:spPr>
        <p:txBody>
          <a:bodyPr rtlCol="0" anchor="t">
            <a:normAutofit/>
          </a:bodyPr>
          <a:lstStyle/>
          <a:p>
            <a:pPr lvl="0" rtl="0"/>
            <a:endParaRPr lang="zh-tw" sz="2800" dirty="0">
              <a:solidFill>
                <a:srgbClr val="FFFFFF"/>
              </a:solidFill>
            </a:endParaRPr>
          </a:p>
        </p:txBody>
      </p:sp>
      <p:sp>
        <p:nvSpPr>
          <p:cNvPr id="6" name="標題 1">
            <a:extLst>
              <a:ext uri="{FF2B5EF4-FFF2-40B4-BE49-F238E27FC236}">
                <a16:creationId xmlns:a16="http://schemas.microsoft.com/office/drawing/2014/main" id="{34DDEDD0-6EC3-4765-835B-34E48F42B728}"/>
              </a:ext>
            </a:extLst>
          </p:cNvPr>
          <p:cNvSpPr txBox="1">
            <a:spLocks/>
          </p:cNvSpPr>
          <p:nvPr/>
        </p:nvSpPr>
        <p:spPr>
          <a:xfrm>
            <a:off x="1359831" y="55915"/>
            <a:ext cx="10058400" cy="10079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ingLiu" panose="02020509000000000000" pitchFamily="49" charset="-120"/>
                <a:ea typeface="MingLiu" panose="02020509000000000000" pitchFamily="49" charset="-120"/>
                <a:cs typeface="+mj-cs"/>
              </a:defRPr>
            </a:lvl1pPr>
          </a:lstStyle>
          <a:p>
            <a:pPr algn="ctr"/>
            <a:endParaRPr lang="zh-tw" sz="6000" dirty="0">
              <a:solidFill>
                <a:srgbClr val="FFFFFF"/>
              </a:solidFill>
              <a:latin typeface="微軟正黑體 Light" panose="020B0304030504040204" pitchFamily="34" charset="-120"/>
              <a:ea typeface="微軟正黑體 Light" panose="020B0304030504040204" pitchFamily="34" charset="-120"/>
            </a:endParaRPr>
          </a:p>
        </p:txBody>
      </p:sp>
      <p:pic>
        <p:nvPicPr>
          <p:cNvPr id="4" name="圖片 3">
            <a:extLst>
              <a:ext uri="{FF2B5EF4-FFF2-40B4-BE49-F238E27FC236}">
                <a16:creationId xmlns:a16="http://schemas.microsoft.com/office/drawing/2014/main" id="{F26D54CD-DFA3-4685-8B39-CC4E5F690D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99943"/>
            <a:ext cx="12192000" cy="3258113"/>
          </a:xfrm>
          <a:prstGeom prst="rect">
            <a:avLst/>
          </a:prstGeom>
        </p:spPr>
      </p:pic>
    </p:spTree>
    <p:extLst>
      <p:ext uri="{BB962C8B-B14F-4D97-AF65-F5344CB8AC3E}">
        <p14:creationId xmlns:p14="http://schemas.microsoft.com/office/powerpoint/2010/main" val="243071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864066" y="536895"/>
            <a:ext cx="10291614" cy="5528346"/>
          </a:xfrm>
        </p:spPr>
        <p:txBody>
          <a:bodyPr rtlCol="0" anchor="t">
            <a:normAutofit/>
          </a:bodyPr>
          <a:lstStyle/>
          <a:p>
            <a:pPr lvl="0" rtl="0"/>
            <a:endParaRPr lang="zh-tw" sz="2800" dirty="0">
              <a:solidFill>
                <a:srgbClr val="FFFFFF"/>
              </a:solidFill>
            </a:endParaRPr>
          </a:p>
        </p:txBody>
      </p:sp>
      <p:sp>
        <p:nvSpPr>
          <p:cNvPr id="6" name="標題 1">
            <a:extLst>
              <a:ext uri="{FF2B5EF4-FFF2-40B4-BE49-F238E27FC236}">
                <a16:creationId xmlns:a16="http://schemas.microsoft.com/office/drawing/2014/main" id="{34DDEDD0-6EC3-4765-835B-34E48F42B728}"/>
              </a:ext>
            </a:extLst>
          </p:cNvPr>
          <p:cNvSpPr txBox="1">
            <a:spLocks/>
          </p:cNvSpPr>
          <p:nvPr/>
        </p:nvSpPr>
        <p:spPr>
          <a:xfrm>
            <a:off x="1359831" y="55915"/>
            <a:ext cx="10058400" cy="10079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ingLiu" panose="02020509000000000000" pitchFamily="49" charset="-120"/>
                <a:ea typeface="MingLiu" panose="02020509000000000000" pitchFamily="49" charset="-120"/>
                <a:cs typeface="+mj-cs"/>
              </a:defRPr>
            </a:lvl1pPr>
          </a:lstStyle>
          <a:p>
            <a:pPr algn="ctr"/>
            <a:endParaRPr lang="zh-tw" sz="6000" dirty="0">
              <a:solidFill>
                <a:srgbClr val="FFFFFF"/>
              </a:solidFill>
              <a:latin typeface="微軟正黑體 Light" panose="020B0304030504040204" pitchFamily="34" charset="-120"/>
              <a:ea typeface="微軟正黑體 Light" panose="020B0304030504040204" pitchFamily="34" charset="-120"/>
            </a:endParaRPr>
          </a:p>
        </p:txBody>
      </p:sp>
      <p:pic>
        <p:nvPicPr>
          <p:cNvPr id="4" name="圖片 3">
            <a:extLst>
              <a:ext uri="{FF2B5EF4-FFF2-40B4-BE49-F238E27FC236}">
                <a16:creationId xmlns:a16="http://schemas.microsoft.com/office/drawing/2014/main" id="{40D0F728-D37A-4FE5-A101-E7DF75C0F1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7144" y="1149752"/>
            <a:ext cx="4505457" cy="4829591"/>
          </a:xfrm>
          <a:prstGeom prst="rect">
            <a:avLst/>
          </a:prstGeom>
        </p:spPr>
      </p:pic>
    </p:spTree>
    <p:extLst>
      <p:ext uri="{BB962C8B-B14F-4D97-AF65-F5344CB8AC3E}">
        <p14:creationId xmlns:p14="http://schemas.microsoft.com/office/powerpoint/2010/main" val="15733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864066" y="536895"/>
            <a:ext cx="10291614" cy="5528346"/>
          </a:xfrm>
        </p:spPr>
        <p:txBody>
          <a:bodyPr rtlCol="0" anchor="t">
            <a:normAutofit/>
          </a:bodyPr>
          <a:lstStyle/>
          <a:p>
            <a:pPr lvl="0" rtl="0"/>
            <a:r>
              <a:rPr lang="zh-TW" altLang="en-US" sz="2800" dirty="0">
                <a:solidFill>
                  <a:srgbClr val="FFFFFF"/>
                </a:solidFill>
              </a:rPr>
              <a:t>學生端</a:t>
            </a:r>
            <a:endParaRPr lang="zh-tw" sz="2800" dirty="0">
              <a:solidFill>
                <a:srgbClr val="FFFFFF"/>
              </a:solidFill>
            </a:endParaRPr>
          </a:p>
        </p:txBody>
      </p:sp>
      <p:sp>
        <p:nvSpPr>
          <p:cNvPr id="6" name="標題 1">
            <a:extLst>
              <a:ext uri="{FF2B5EF4-FFF2-40B4-BE49-F238E27FC236}">
                <a16:creationId xmlns:a16="http://schemas.microsoft.com/office/drawing/2014/main" id="{34DDEDD0-6EC3-4765-835B-34E48F42B728}"/>
              </a:ext>
            </a:extLst>
          </p:cNvPr>
          <p:cNvSpPr txBox="1">
            <a:spLocks/>
          </p:cNvSpPr>
          <p:nvPr/>
        </p:nvSpPr>
        <p:spPr>
          <a:xfrm>
            <a:off x="1359831" y="55915"/>
            <a:ext cx="10058400" cy="10079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ingLiu" panose="02020509000000000000" pitchFamily="49" charset="-120"/>
                <a:ea typeface="MingLiu" panose="02020509000000000000" pitchFamily="49" charset="-120"/>
                <a:cs typeface="+mj-cs"/>
              </a:defRPr>
            </a:lvl1pPr>
          </a:lstStyle>
          <a:p>
            <a:pPr algn="ctr"/>
            <a:endParaRPr lang="zh-tw" sz="6000" dirty="0">
              <a:solidFill>
                <a:srgbClr val="FFFFFF"/>
              </a:solidFill>
              <a:latin typeface="微軟正黑體 Light" panose="020B0304030504040204" pitchFamily="34" charset="-120"/>
              <a:ea typeface="微軟正黑體 Light" panose="020B0304030504040204" pitchFamily="34" charset="-120"/>
            </a:endParaRPr>
          </a:p>
        </p:txBody>
      </p:sp>
      <p:pic>
        <p:nvPicPr>
          <p:cNvPr id="5" name="圖片 4">
            <a:extLst>
              <a:ext uri="{FF2B5EF4-FFF2-40B4-BE49-F238E27FC236}">
                <a16:creationId xmlns:a16="http://schemas.microsoft.com/office/drawing/2014/main" id="{DBB34171-D6A0-40B8-961A-C7E30B4AE2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0152" y="852128"/>
            <a:ext cx="8211696" cy="5153744"/>
          </a:xfrm>
          <a:prstGeom prst="rect">
            <a:avLst/>
          </a:prstGeom>
        </p:spPr>
      </p:pic>
    </p:spTree>
    <p:extLst>
      <p:ext uri="{BB962C8B-B14F-4D97-AF65-F5344CB8AC3E}">
        <p14:creationId xmlns:p14="http://schemas.microsoft.com/office/powerpoint/2010/main" val="2492118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864066" y="536895"/>
            <a:ext cx="10291614" cy="5528346"/>
          </a:xfrm>
        </p:spPr>
        <p:txBody>
          <a:bodyPr rtlCol="0" anchor="t">
            <a:normAutofit/>
          </a:bodyPr>
          <a:lstStyle/>
          <a:p>
            <a:pPr lvl="0" rtl="0"/>
            <a:r>
              <a:rPr lang="zh-TW" altLang="en-US" sz="2800" dirty="0">
                <a:solidFill>
                  <a:srgbClr val="FFFFFF"/>
                </a:solidFill>
              </a:rPr>
              <a:t>廠商端</a:t>
            </a:r>
            <a:endParaRPr lang="zh-tw" sz="2800" dirty="0">
              <a:solidFill>
                <a:srgbClr val="FFFFFF"/>
              </a:solidFill>
            </a:endParaRPr>
          </a:p>
        </p:txBody>
      </p:sp>
      <p:sp>
        <p:nvSpPr>
          <p:cNvPr id="6" name="標題 1">
            <a:extLst>
              <a:ext uri="{FF2B5EF4-FFF2-40B4-BE49-F238E27FC236}">
                <a16:creationId xmlns:a16="http://schemas.microsoft.com/office/drawing/2014/main" id="{34DDEDD0-6EC3-4765-835B-34E48F42B728}"/>
              </a:ext>
            </a:extLst>
          </p:cNvPr>
          <p:cNvSpPr txBox="1">
            <a:spLocks/>
          </p:cNvSpPr>
          <p:nvPr/>
        </p:nvSpPr>
        <p:spPr>
          <a:xfrm>
            <a:off x="1359831" y="55915"/>
            <a:ext cx="10058400" cy="10079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ingLiu" panose="02020509000000000000" pitchFamily="49" charset="-120"/>
                <a:ea typeface="MingLiu" panose="02020509000000000000" pitchFamily="49" charset="-120"/>
                <a:cs typeface="+mj-cs"/>
              </a:defRPr>
            </a:lvl1pPr>
          </a:lstStyle>
          <a:p>
            <a:pPr algn="ctr"/>
            <a:endParaRPr lang="zh-tw" sz="6000" dirty="0">
              <a:solidFill>
                <a:srgbClr val="FFFFFF"/>
              </a:solidFill>
              <a:latin typeface="微軟正黑體 Light" panose="020B0304030504040204" pitchFamily="34" charset="-120"/>
              <a:ea typeface="微軟正黑體 Light" panose="020B0304030504040204" pitchFamily="34" charset="-120"/>
            </a:endParaRPr>
          </a:p>
        </p:txBody>
      </p:sp>
      <p:pic>
        <p:nvPicPr>
          <p:cNvPr id="8" name="圖片 7">
            <a:extLst>
              <a:ext uri="{FF2B5EF4-FFF2-40B4-BE49-F238E27FC236}">
                <a16:creationId xmlns:a16="http://schemas.microsoft.com/office/drawing/2014/main" id="{0CA920D4-35F0-44B5-9809-F39AC4D2C4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0152" y="852128"/>
            <a:ext cx="8211696" cy="5153744"/>
          </a:xfrm>
          <a:prstGeom prst="rect">
            <a:avLst/>
          </a:prstGeom>
        </p:spPr>
      </p:pic>
    </p:spTree>
    <p:extLst>
      <p:ext uri="{BB962C8B-B14F-4D97-AF65-F5344CB8AC3E}">
        <p14:creationId xmlns:p14="http://schemas.microsoft.com/office/powerpoint/2010/main" val="325092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540555" y="419449"/>
            <a:ext cx="10291614" cy="5528346"/>
          </a:xfrm>
        </p:spPr>
        <p:txBody>
          <a:bodyPr rtlCol="0" anchor="t">
            <a:normAutofit/>
          </a:bodyPr>
          <a:lstStyle/>
          <a:p>
            <a:r>
              <a:rPr lang="zh-TW" altLang="en-US" sz="2800" dirty="0">
                <a:solidFill>
                  <a:srgbClr val="FFFFFF"/>
                </a:solidFill>
                <a:latin typeface="微軟正黑體 Light" panose="020B0304030504040204" pitchFamily="34" charset="-120"/>
                <a:ea typeface="微軟正黑體 Light" panose="020B0304030504040204" pitchFamily="34" charset="-120"/>
              </a:rPr>
              <a:t>目前進度</a:t>
            </a:r>
            <a:br>
              <a:rPr lang="zh-tw" altLang="zh-TW" sz="2800" dirty="0">
                <a:solidFill>
                  <a:srgbClr val="FFFFFF"/>
                </a:solidFill>
                <a:latin typeface="微軟正黑體 Light" panose="020B0304030504040204" pitchFamily="34" charset="-120"/>
                <a:ea typeface="微軟正黑體 Light" panose="020B0304030504040204" pitchFamily="34" charset="-120"/>
              </a:rPr>
            </a:br>
            <a:endParaRPr lang="zh-tw" sz="2800" dirty="0">
              <a:solidFill>
                <a:srgbClr val="FFFFFF"/>
              </a:solidFill>
            </a:endParaRPr>
          </a:p>
        </p:txBody>
      </p:sp>
      <p:sp>
        <p:nvSpPr>
          <p:cNvPr id="6" name="標題 1">
            <a:extLst>
              <a:ext uri="{FF2B5EF4-FFF2-40B4-BE49-F238E27FC236}">
                <a16:creationId xmlns:a16="http://schemas.microsoft.com/office/drawing/2014/main" id="{34DDEDD0-6EC3-4765-835B-34E48F42B728}"/>
              </a:ext>
            </a:extLst>
          </p:cNvPr>
          <p:cNvSpPr txBox="1">
            <a:spLocks/>
          </p:cNvSpPr>
          <p:nvPr/>
        </p:nvSpPr>
        <p:spPr>
          <a:xfrm>
            <a:off x="1359831" y="55915"/>
            <a:ext cx="10058400" cy="10079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ingLiu" panose="02020509000000000000" pitchFamily="49" charset="-120"/>
                <a:ea typeface="MingLiu" panose="02020509000000000000" pitchFamily="49" charset="-120"/>
                <a:cs typeface="+mj-cs"/>
              </a:defRPr>
            </a:lvl1pPr>
          </a:lstStyle>
          <a:p>
            <a:pPr algn="ctr"/>
            <a:endParaRPr lang="zh-tw" sz="6000" dirty="0">
              <a:solidFill>
                <a:srgbClr val="FFFFFF"/>
              </a:solidFill>
              <a:latin typeface="微軟正黑體 Light" panose="020B0304030504040204" pitchFamily="34" charset="-120"/>
              <a:ea typeface="微軟正黑體 Light" panose="020B0304030504040204" pitchFamily="34" charset="-120"/>
            </a:endParaRPr>
          </a:p>
        </p:txBody>
      </p:sp>
      <p:pic>
        <p:nvPicPr>
          <p:cNvPr id="4" name="圖片 3">
            <a:extLst>
              <a:ext uri="{FF2B5EF4-FFF2-40B4-BE49-F238E27FC236}">
                <a16:creationId xmlns:a16="http://schemas.microsoft.com/office/drawing/2014/main" id="{6846A323-2870-4457-AF6B-0B07A897FC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9275" y="1062037"/>
            <a:ext cx="8553450" cy="4733925"/>
          </a:xfrm>
          <a:prstGeom prst="rect">
            <a:avLst/>
          </a:prstGeom>
        </p:spPr>
      </p:pic>
      <p:sp>
        <p:nvSpPr>
          <p:cNvPr id="5" name="標題 1">
            <a:extLst>
              <a:ext uri="{FF2B5EF4-FFF2-40B4-BE49-F238E27FC236}">
                <a16:creationId xmlns:a16="http://schemas.microsoft.com/office/drawing/2014/main" id="{2A573C69-F468-4FB3-8FE7-20CFD7444BA0}"/>
              </a:ext>
            </a:extLst>
          </p:cNvPr>
          <p:cNvSpPr txBox="1">
            <a:spLocks/>
          </p:cNvSpPr>
          <p:nvPr/>
        </p:nvSpPr>
        <p:spPr>
          <a:xfrm>
            <a:off x="1512231" y="208315"/>
            <a:ext cx="10058400" cy="10079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ingLiu" panose="02020509000000000000" pitchFamily="49" charset="-120"/>
                <a:ea typeface="MingLiu" panose="02020509000000000000" pitchFamily="49" charset="-120"/>
                <a:cs typeface="+mj-cs"/>
              </a:defRPr>
            </a:lvl1pPr>
          </a:lstStyle>
          <a:p>
            <a:endParaRPr lang="zh-tw" sz="6000" dirty="0">
              <a:solidFill>
                <a:srgbClr val="FFFFFF"/>
              </a:solidFill>
              <a:latin typeface="微軟正黑體 Light" panose="020B0304030504040204" pitchFamily="34" charset="-120"/>
              <a:ea typeface="微軟正黑體 Light" panose="020B0304030504040204" pitchFamily="34" charset="-120"/>
            </a:endParaRPr>
          </a:p>
        </p:txBody>
      </p:sp>
    </p:spTree>
    <p:extLst>
      <p:ext uri="{BB962C8B-B14F-4D97-AF65-F5344CB8AC3E}">
        <p14:creationId xmlns:p14="http://schemas.microsoft.com/office/powerpoint/2010/main" val="19575625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864066" y="536895"/>
            <a:ext cx="10291614" cy="5528346"/>
          </a:xfrm>
        </p:spPr>
        <p:txBody>
          <a:bodyPr rtlCol="0" anchor="t">
            <a:normAutofit/>
          </a:bodyPr>
          <a:lstStyle/>
          <a:p>
            <a:pPr lvl="0" rtl="0"/>
            <a:endParaRPr lang="zh-tw" sz="2800" dirty="0">
              <a:solidFill>
                <a:srgbClr val="FFFFFF"/>
              </a:solidFill>
            </a:endParaRPr>
          </a:p>
        </p:txBody>
      </p:sp>
      <p:sp>
        <p:nvSpPr>
          <p:cNvPr id="6" name="標題 1">
            <a:extLst>
              <a:ext uri="{FF2B5EF4-FFF2-40B4-BE49-F238E27FC236}">
                <a16:creationId xmlns:a16="http://schemas.microsoft.com/office/drawing/2014/main" id="{34DDEDD0-6EC3-4765-835B-34E48F42B728}"/>
              </a:ext>
            </a:extLst>
          </p:cNvPr>
          <p:cNvSpPr txBox="1">
            <a:spLocks/>
          </p:cNvSpPr>
          <p:nvPr/>
        </p:nvSpPr>
        <p:spPr>
          <a:xfrm>
            <a:off x="1359831" y="55915"/>
            <a:ext cx="10058400" cy="10079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ingLiu" panose="02020509000000000000" pitchFamily="49" charset="-120"/>
                <a:ea typeface="MingLiu" panose="02020509000000000000" pitchFamily="49" charset="-120"/>
                <a:cs typeface="+mj-cs"/>
              </a:defRPr>
            </a:lvl1pPr>
          </a:lstStyle>
          <a:p>
            <a:pPr algn="ctr"/>
            <a:endParaRPr lang="zh-tw" sz="6000" dirty="0">
              <a:solidFill>
                <a:srgbClr val="FFFFFF"/>
              </a:solidFill>
              <a:latin typeface="微軟正黑體 Light" panose="020B0304030504040204" pitchFamily="34" charset="-120"/>
              <a:ea typeface="微軟正黑體 Light" panose="020B0304030504040204" pitchFamily="34" charset="-120"/>
            </a:endParaRPr>
          </a:p>
        </p:txBody>
      </p:sp>
      <p:pic>
        <p:nvPicPr>
          <p:cNvPr id="4" name="圖片 3">
            <a:extLst>
              <a:ext uri="{FF2B5EF4-FFF2-40B4-BE49-F238E27FC236}">
                <a16:creationId xmlns:a16="http://schemas.microsoft.com/office/drawing/2014/main" id="{6E06B3C9-2C1F-4570-981E-EEC183D212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7013" y="1063855"/>
            <a:ext cx="5865720" cy="5311119"/>
          </a:xfrm>
          <a:prstGeom prst="rect">
            <a:avLst/>
          </a:prstGeom>
        </p:spPr>
      </p:pic>
    </p:spTree>
    <p:extLst>
      <p:ext uri="{BB962C8B-B14F-4D97-AF65-F5344CB8AC3E}">
        <p14:creationId xmlns:p14="http://schemas.microsoft.com/office/powerpoint/2010/main" val="2109428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pct10">
          <a:fgClr>
            <a:schemeClr val="accent1"/>
          </a:fgClr>
          <a:bgClr>
            <a:schemeClr val="bg1"/>
          </a:bgClr>
        </a:pattFill>
        <a:effectLst/>
      </p:bgPr>
    </p:bg>
    <p:spTree>
      <p:nvGrpSpPr>
        <p:cNvPr id="1" name=""/>
        <p:cNvGrpSpPr/>
        <p:nvPr/>
      </p:nvGrpSpPr>
      <p:grpSpPr>
        <a:xfrm>
          <a:off x="0" y="0"/>
          <a:ext cx="0" cy="0"/>
          <a:chOff x="0" y="0"/>
          <a:chExt cx="0" cy="0"/>
        </a:xfrm>
      </p:grpSpPr>
      <p:sp>
        <p:nvSpPr>
          <p:cNvPr id="47" name="矩形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1066783" y="171723"/>
            <a:ext cx="10058400" cy="1212461"/>
          </a:xfrm>
        </p:spPr>
        <p:txBody>
          <a:bodyPr rtlCol="0" anchor="ctr">
            <a:normAutofit/>
          </a:bodyPr>
          <a:lstStyle/>
          <a:p>
            <a:pPr lvl="0" algn="ctr" rtl="0"/>
            <a:r>
              <a:rPr lang="zh-TW" altLang="en-US" sz="6000" dirty="0">
                <a:solidFill>
                  <a:srgbClr val="FFFFFF"/>
                </a:solidFill>
              </a:rPr>
              <a:t>研究動機</a:t>
            </a:r>
            <a:endParaRPr lang="zh-tw" sz="6000" dirty="0">
              <a:solidFill>
                <a:srgbClr val="FFFFFF"/>
              </a:solidFill>
            </a:endParaRPr>
          </a:p>
        </p:txBody>
      </p:sp>
      <p:sp>
        <p:nvSpPr>
          <p:cNvPr id="49" name="矩形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副標題 2">
            <a:extLst>
              <a:ext uri="{FF2B5EF4-FFF2-40B4-BE49-F238E27FC236}">
                <a16:creationId xmlns:a16="http://schemas.microsoft.com/office/drawing/2014/main" id="{255E1F2F-E259-4EA8-9FFD-3A10AF541859}"/>
              </a:ext>
            </a:extLst>
          </p:cNvPr>
          <p:cNvSpPr>
            <a:spLocks noGrp="1"/>
          </p:cNvSpPr>
          <p:nvPr>
            <p:ph type="subTitle" idx="1"/>
          </p:nvPr>
        </p:nvSpPr>
        <p:spPr>
          <a:xfrm>
            <a:off x="1066783" y="1555907"/>
            <a:ext cx="10058400" cy="3326486"/>
          </a:xfrm>
        </p:spPr>
        <p:txBody>
          <a:bodyPr rtlCol="0">
            <a:normAutofit fontScale="92500"/>
          </a:bodyPr>
          <a:lstStyle/>
          <a:p>
            <a:pPr rtl="0"/>
            <a:r>
              <a:rPr lang="zh-TW" altLang="en-US" sz="2800" dirty="0">
                <a:solidFill>
                  <a:srgbClr val="FFFFFF"/>
                </a:solidFill>
                <a:latin typeface="微軟正黑體 Light" panose="020B0304030504040204" pitchFamily="34" charset="-120"/>
                <a:ea typeface="微軟正黑體 Light" panose="020B0304030504040204" pitchFamily="34" charset="-120"/>
              </a:rPr>
              <a:t>      在接近畢業的大三、大四時期，對畢業後的選擇正感到迷惘時，透過實習來提早熟悉業界的運作模式是一種好的方式。</a:t>
            </a:r>
            <a:endParaRPr lang="en-US" altLang="zh-TW" sz="2800" dirty="0">
              <a:solidFill>
                <a:srgbClr val="FFFFFF"/>
              </a:solidFill>
              <a:latin typeface="微軟正黑體 Light" panose="020B0304030504040204" pitchFamily="34" charset="-120"/>
              <a:ea typeface="微軟正黑體 Light" panose="020B0304030504040204" pitchFamily="34" charset="-120"/>
            </a:endParaRPr>
          </a:p>
          <a:p>
            <a:pPr rtl="0"/>
            <a:r>
              <a:rPr lang="zh-TW" altLang="en-US" sz="2800" dirty="0">
                <a:solidFill>
                  <a:srgbClr val="FFFFFF"/>
                </a:solidFill>
                <a:latin typeface="微軟正黑體 Light" panose="020B0304030504040204" pitchFamily="34" charset="-120"/>
                <a:ea typeface="微軟正黑體 Light" panose="020B0304030504040204" pitchFamily="34" charset="-120"/>
              </a:rPr>
              <a:t>      我們想要找尋實習相關資料的時候，發現資料較少，便去詢問教授，才知道都是透過教授用</a:t>
            </a:r>
            <a:r>
              <a:rPr lang="en-US" altLang="zh-TW" sz="2800" dirty="0">
                <a:solidFill>
                  <a:srgbClr val="FFFFFF"/>
                </a:solidFill>
                <a:latin typeface="微軟正黑體 Light" panose="020B0304030504040204" pitchFamily="34" charset="-120"/>
                <a:ea typeface="微軟正黑體 Light" panose="020B0304030504040204" pitchFamily="34" charset="-120"/>
              </a:rPr>
              <a:t>LINE</a:t>
            </a:r>
            <a:r>
              <a:rPr lang="zh-TW" altLang="en-US" sz="2800" dirty="0">
                <a:solidFill>
                  <a:srgbClr val="FFFFFF"/>
                </a:solidFill>
                <a:latin typeface="微軟正黑體 Light" panose="020B0304030504040204" pitchFamily="34" charset="-120"/>
                <a:ea typeface="微軟正黑體 Light" panose="020B0304030504040204" pitchFamily="34" charset="-120"/>
              </a:rPr>
              <a:t>轉傳資訊來媒合學生與企業，較少人知道這件事，所以我們想要寫一個讓想打工的學生或是想徵才的企業可以更便利交流的系統，也能讓學校能更好掌握學生實習的狀態。</a:t>
            </a:r>
            <a:endParaRPr lang="zh-tw" sz="2800" dirty="0">
              <a:solidFill>
                <a:srgbClr val="FFFFFF"/>
              </a:solidFill>
              <a:latin typeface="微軟正黑體 Light" panose="020B0304030504040204" pitchFamily="34" charset="-120"/>
              <a:ea typeface="微軟正黑體 Light" panose="020B0304030504040204" pitchFamily="34" charset="-120"/>
            </a:endParaRPr>
          </a:p>
        </p:txBody>
      </p:sp>
    </p:spTree>
    <p:extLst>
      <p:ext uri="{BB962C8B-B14F-4D97-AF65-F5344CB8AC3E}">
        <p14:creationId xmlns:p14="http://schemas.microsoft.com/office/powerpoint/2010/main" val="191714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864066" y="536895"/>
            <a:ext cx="10291614" cy="5528346"/>
          </a:xfrm>
        </p:spPr>
        <p:txBody>
          <a:bodyPr rtlCol="0" anchor="t">
            <a:normAutofit/>
          </a:bodyPr>
          <a:lstStyle/>
          <a:p>
            <a:pPr lvl="0" rtl="0"/>
            <a:endParaRPr lang="zh-tw" sz="2800" dirty="0">
              <a:solidFill>
                <a:srgbClr val="FFFFFF"/>
              </a:solidFill>
            </a:endParaRPr>
          </a:p>
        </p:txBody>
      </p:sp>
      <p:sp>
        <p:nvSpPr>
          <p:cNvPr id="6" name="標題 1">
            <a:extLst>
              <a:ext uri="{FF2B5EF4-FFF2-40B4-BE49-F238E27FC236}">
                <a16:creationId xmlns:a16="http://schemas.microsoft.com/office/drawing/2014/main" id="{34DDEDD0-6EC3-4765-835B-34E48F42B728}"/>
              </a:ext>
            </a:extLst>
          </p:cNvPr>
          <p:cNvSpPr txBox="1">
            <a:spLocks/>
          </p:cNvSpPr>
          <p:nvPr/>
        </p:nvSpPr>
        <p:spPr>
          <a:xfrm>
            <a:off x="1359831" y="55915"/>
            <a:ext cx="10058400" cy="10079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ingLiu" panose="02020509000000000000" pitchFamily="49" charset="-120"/>
                <a:ea typeface="MingLiu" panose="02020509000000000000" pitchFamily="49" charset="-120"/>
                <a:cs typeface="+mj-cs"/>
              </a:defRPr>
            </a:lvl1pPr>
          </a:lstStyle>
          <a:p>
            <a:pPr algn="ctr"/>
            <a:endParaRPr lang="zh-tw" sz="6000" dirty="0">
              <a:solidFill>
                <a:srgbClr val="FFFFFF"/>
              </a:solidFill>
              <a:latin typeface="微軟正黑體 Light" panose="020B0304030504040204" pitchFamily="34" charset="-120"/>
              <a:ea typeface="微軟正黑體 Light" panose="020B0304030504040204" pitchFamily="34" charset="-120"/>
            </a:endParaRPr>
          </a:p>
        </p:txBody>
      </p:sp>
      <p:pic>
        <p:nvPicPr>
          <p:cNvPr id="8" name="圖片 7">
            <a:extLst>
              <a:ext uri="{FF2B5EF4-FFF2-40B4-BE49-F238E27FC236}">
                <a16:creationId xmlns:a16="http://schemas.microsoft.com/office/drawing/2014/main" id="{7D22569B-DE29-4503-A2AB-1968FA813E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5887" y="989316"/>
            <a:ext cx="7400226" cy="5331789"/>
          </a:xfrm>
          <a:prstGeom prst="rect">
            <a:avLst/>
          </a:prstGeom>
        </p:spPr>
      </p:pic>
    </p:spTree>
    <p:extLst>
      <p:ext uri="{BB962C8B-B14F-4D97-AF65-F5344CB8AC3E}">
        <p14:creationId xmlns:p14="http://schemas.microsoft.com/office/powerpoint/2010/main" val="7132654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864066" y="536895"/>
            <a:ext cx="10291614" cy="5528346"/>
          </a:xfrm>
        </p:spPr>
        <p:txBody>
          <a:bodyPr rtlCol="0" anchor="t">
            <a:normAutofit/>
          </a:bodyPr>
          <a:lstStyle/>
          <a:p>
            <a:pPr lvl="0" rtl="0"/>
            <a:endParaRPr lang="zh-tw" sz="2800" dirty="0">
              <a:solidFill>
                <a:srgbClr val="FFFFFF"/>
              </a:solidFill>
            </a:endParaRPr>
          </a:p>
        </p:txBody>
      </p:sp>
      <p:sp>
        <p:nvSpPr>
          <p:cNvPr id="6" name="標題 1">
            <a:extLst>
              <a:ext uri="{FF2B5EF4-FFF2-40B4-BE49-F238E27FC236}">
                <a16:creationId xmlns:a16="http://schemas.microsoft.com/office/drawing/2014/main" id="{34DDEDD0-6EC3-4765-835B-34E48F42B728}"/>
              </a:ext>
            </a:extLst>
          </p:cNvPr>
          <p:cNvSpPr txBox="1">
            <a:spLocks/>
          </p:cNvSpPr>
          <p:nvPr/>
        </p:nvSpPr>
        <p:spPr>
          <a:xfrm>
            <a:off x="1359831" y="55915"/>
            <a:ext cx="10058400" cy="10079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ingLiu" panose="02020509000000000000" pitchFamily="49" charset="-120"/>
                <a:ea typeface="MingLiu" panose="02020509000000000000" pitchFamily="49" charset="-120"/>
                <a:cs typeface="+mj-cs"/>
              </a:defRPr>
            </a:lvl1pPr>
          </a:lstStyle>
          <a:p>
            <a:pPr algn="ctr"/>
            <a:endParaRPr lang="zh-tw" sz="6000" dirty="0">
              <a:solidFill>
                <a:srgbClr val="FFFFFF"/>
              </a:solidFill>
              <a:latin typeface="微軟正黑體 Light" panose="020B0304030504040204" pitchFamily="34" charset="-120"/>
              <a:ea typeface="微軟正黑體 Light" panose="020B0304030504040204" pitchFamily="34" charset="-120"/>
            </a:endParaRPr>
          </a:p>
        </p:txBody>
      </p:sp>
      <p:pic>
        <p:nvPicPr>
          <p:cNvPr id="4" name="圖片 3">
            <a:extLst>
              <a:ext uri="{FF2B5EF4-FFF2-40B4-BE49-F238E27FC236}">
                <a16:creationId xmlns:a16="http://schemas.microsoft.com/office/drawing/2014/main" id="{A6C916D2-A445-4781-94A5-8E38ECF5B6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9275" y="1062037"/>
            <a:ext cx="8553450" cy="4733925"/>
          </a:xfrm>
          <a:prstGeom prst="rect">
            <a:avLst/>
          </a:prstGeom>
        </p:spPr>
      </p:pic>
    </p:spTree>
    <p:extLst>
      <p:ext uri="{BB962C8B-B14F-4D97-AF65-F5344CB8AC3E}">
        <p14:creationId xmlns:p14="http://schemas.microsoft.com/office/powerpoint/2010/main" val="21831422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852569" y="562062"/>
            <a:ext cx="10303111" cy="5503179"/>
          </a:xfrm>
        </p:spPr>
        <p:txBody>
          <a:bodyPr rtlCol="0" anchor="t">
            <a:normAutofit/>
          </a:bodyPr>
          <a:lstStyle/>
          <a:p>
            <a:pPr lvl="0" rtl="0"/>
            <a:r>
              <a:rPr lang="zh-TW" altLang="en-US" sz="2800" dirty="0">
                <a:solidFill>
                  <a:srgbClr val="FFFFFF"/>
                </a:solidFill>
              </a:rPr>
              <a:t>登入</a:t>
            </a:r>
            <a:endParaRPr lang="zh-tw" sz="2800" dirty="0">
              <a:solidFill>
                <a:srgbClr val="FFFFFF"/>
              </a:solidFill>
            </a:endParaRPr>
          </a:p>
        </p:txBody>
      </p:sp>
      <p:pic>
        <p:nvPicPr>
          <p:cNvPr id="5" name="圖片 4">
            <a:extLst>
              <a:ext uri="{FF2B5EF4-FFF2-40B4-BE49-F238E27FC236}">
                <a16:creationId xmlns:a16="http://schemas.microsoft.com/office/drawing/2014/main" id="{7DA9C9EA-1E62-40FC-9C6E-57E17B7994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750" y="1066800"/>
            <a:ext cx="8572500" cy="4724400"/>
          </a:xfrm>
          <a:prstGeom prst="rect">
            <a:avLst/>
          </a:prstGeom>
        </p:spPr>
      </p:pic>
    </p:spTree>
    <p:extLst>
      <p:ext uri="{BB962C8B-B14F-4D97-AF65-F5344CB8AC3E}">
        <p14:creationId xmlns:p14="http://schemas.microsoft.com/office/powerpoint/2010/main" val="37131492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852569" y="570451"/>
            <a:ext cx="10303111" cy="5494790"/>
          </a:xfrm>
        </p:spPr>
        <p:txBody>
          <a:bodyPr rtlCol="0" anchor="t">
            <a:normAutofit/>
          </a:bodyPr>
          <a:lstStyle/>
          <a:p>
            <a:pPr lvl="0" rtl="0"/>
            <a:r>
              <a:rPr lang="zh-TW" altLang="en-US" sz="2800" dirty="0">
                <a:solidFill>
                  <a:srgbClr val="FFFFFF"/>
                </a:solidFill>
              </a:rPr>
              <a:t>找回密碼</a:t>
            </a:r>
            <a:endParaRPr lang="zh-tw" sz="2800" dirty="0">
              <a:solidFill>
                <a:srgbClr val="FFFFFF"/>
              </a:solidFill>
            </a:endParaRPr>
          </a:p>
        </p:txBody>
      </p:sp>
      <p:pic>
        <p:nvPicPr>
          <p:cNvPr id="5" name="圖片 4">
            <a:extLst>
              <a:ext uri="{FF2B5EF4-FFF2-40B4-BE49-F238E27FC236}">
                <a16:creationId xmlns:a16="http://schemas.microsoft.com/office/drawing/2014/main" id="{6403F108-C9BB-42FC-A7DB-CE0D69F000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4987" y="1066800"/>
            <a:ext cx="8582025" cy="4724400"/>
          </a:xfrm>
          <a:prstGeom prst="rect">
            <a:avLst/>
          </a:prstGeom>
        </p:spPr>
      </p:pic>
    </p:spTree>
    <p:extLst>
      <p:ext uri="{BB962C8B-B14F-4D97-AF65-F5344CB8AC3E}">
        <p14:creationId xmlns:p14="http://schemas.microsoft.com/office/powerpoint/2010/main" val="19619004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1097280" y="520117"/>
            <a:ext cx="10058400" cy="5545123"/>
          </a:xfrm>
        </p:spPr>
        <p:txBody>
          <a:bodyPr rtlCol="0" anchor="t">
            <a:normAutofit/>
          </a:bodyPr>
          <a:lstStyle/>
          <a:p>
            <a:pPr lvl="0" rtl="0"/>
            <a:br>
              <a:rPr lang="en-US" altLang="zh-TW" sz="3200" b="1" dirty="0">
                <a:solidFill>
                  <a:srgbClr val="FFFFFF"/>
                </a:solidFill>
              </a:rPr>
            </a:br>
            <a:br>
              <a:rPr lang="en-US" altLang="zh-TW" sz="3200" b="1" dirty="0">
                <a:solidFill>
                  <a:srgbClr val="FFFFFF"/>
                </a:solidFill>
              </a:rPr>
            </a:br>
            <a:br>
              <a:rPr lang="en-US" altLang="zh-TW" sz="3200" b="1" dirty="0">
                <a:solidFill>
                  <a:srgbClr val="FFFFFF"/>
                </a:solidFill>
              </a:rPr>
            </a:br>
            <a:br>
              <a:rPr lang="en-US" altLang="zh-TW" sz="2400" b="1" dirty="0">
                <a:solidFill>
                  <a:srgbClr val="FFFFFF"/>
                </a:solidFill>
              </a:rPr>
            </a:br>
            <a:r>
              <a:rPr lang="zh-TW" altLang="en-US" sz="2400" b="1" dirty="0">
                <a:solidFill>
                  <a:srgbClr val="FFFFFF"/>
                </a:solidFill>
              </a:rPr>
              <a:t>        </a:t>
            </a:r>
            <a:endParaRPr lang="zh-tw" sz="2400" dirty="0">
              <a:solidFill>
                <a:srgbClr val="FFFFFF"/>
              </a:solidFill>
            </a:endParaRPr>
          </a:p>
        </p:txBody>
      </p:sp>
      <p:sp>
        <p:nvSpPr>
          <p:cNvPr id="8" name="標題 1">
            <a:extLst>
              <a:ext uri="{FF2B5EF4-FFF2-40B4-BE49-F238E27FC236}">
                <a16:creationId xmlns:a16="http://schemas.microsoft.com/office/drawing/2014/main" id="{E6F40211-3C77-443D-82B0-B3FF7E107A2E}"/>
              </a:ext>
            </a:extLst>
          </p:cNvPr>
          <p:cNvSpPr txBox="1">
            <a:spLocks/>
          </p:cNvSpPr>
          <p:nvPr/>
        </p:nvSpPr>
        <p:spPr>
          <a:xfrm>
            <a:off x="1036320" y="427839"/>
            <a:ext cx="10271760" cy="578980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微軟正黑體 Light" panose="020B0304030504040204" pitchFamily="34" charset="-120"/>
                <a:ea typeface="微軟正黑體 Light" panose="020B0304030504040204" pitchFamily="34" charset="-120"/>
                <a:cs typeface="+mj-cs"/>
              </a:defRPr>
            </a:lvl1pPr>
          </a:lstStyle>
          <a:p>
            <a:r>
              <a:rPr lang="zh-TW" altLang="en-US" sz="3200" b="1" dirty="0">
                <a:solidFill>
                  <a:srgbClr val="FFFFFF"/>
                </a:solidFill>
              </a:rPr>
              <a:t>學生的申請辦法</a:t>
            </a:r>
            <a:endParaRPr lang="en-US" altLang="zh-TW" sz="3200" b="1">
              <a:solidFill>
                <a:srgbClr val="FFFFFF"/>
              </a:solidFill>
            </a:endParaRPr>
          </a:p>
          <a:p>
            <a:br>
              <a:rPr lang="en-US" altLang="zh-TW" sz="3200" b="1" dirty="0">
                <a:solidFill>
                  <a:srgbClr val="FFFFFF"/>
                </a:solidFill>
              </a:rPr>
            </a:br>
            <a:br>
              <a:rPr lang="en-US" altLang="zh-TW" sz="3200" b="1" dirty="0">
                <a:solidFill>
                  <a:srgbClr val="FFFFFF"/>
                </a:solidFill>
              </a:rPr>
            </a:br>
            <a:br>
              <a:rPr lang="en-US" altLang="zh-TW" sz="3200" b="1" dirty="0">
                <a:solidFill>
                  <a:srgbClr val="FFFFFF"/>
                </a:solidFill>
              </a:rPr>
            </a:br>
            <a:br>
              <a:rPr lang="en-US" altLang="zh-TW" sz="2400" b="1" dirty="0">
                <a:solidFill>
                  <a:srgbClr val="FFFFFF"/>
                </a:solidFill>
              </a:rPr>
            </a:br>
            <a:r>
              <a:rPr lang="zh-TW" altLang="en-US" sz="2400" b="1" dirty="0">
                <a:solidFill>
                  <a:srgbClr val="FFFFFF"/>
                </a:solidFill>
              </a:rPr>
              <a:t>        </a:t>
            </a:r>
            <a:endParaRPr lang="zh-tw" sz="2400" dirty="0">
              <a:solidFill>
                <a:srgbClr val="FFFFFF"/>
              </a:solidFill>
            </a:endParaRPr>
          </a:p>
        </p:txBody>
      </p:sp>
      <p:pic>
        <p:nvPicPr>
          <p:cNvPr id="6" name="圖片 5">
            <a:extLst>
              <a:ext uri="{FF2B5EF4-FFF2-40B4-BE49-F238E27FC236}">
                <a16:creationId xmlns:a16="http://schemas.microsoft.com/office/drawing/2014/main" id="{45D78804-972C-4734-8CCE-E0CB505F293E}"/>
              </a:ext>
            </a:extLst>
          </p:cNvPr>
          <p:cNvPicPr>
            <a:picLocks noChangeAspect="1"/>
          </p:cNvPicPr>
          <p:nvPr/>
        </p:nvPicPr>
        <p:blipFill>
          <a:blip r:embed="rId2"/>
          <a:stretch>
            <a:fillRect/>
          </a:stretch>
        </p:blipFill>
        <p:spPr>
          <a:xfrm>
            <a:off x="1036320" y="1166630"/>
            <a:ext cx="9907398" cy="4812315"/>
          </a:xfrm>
          <a:prstGeom prst="rect">
            <a:avLst/>
          </a:prstGeom>
        </p:spPr>
      </p:pic>
    </p:spTree>
    <p:extLst>
      <p:ext uri="{BB962C8B-B14F-4D97-AF65-F5344CB8AC3E}">
        <p14:creationId xmlns:p14="http://schemas.microsoft.com/office/powerpoint/2010/main" val="3137485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1097280" y="343949"/>
            <a:ext cx="10058400" cy="5545123"/>
          </a:xfrm>
        </p:spPr>
        <p:txBody>
          <a:bodyPr rtlCol="0" anchor="t">
            <a:normAutofit/>
          </a:bodyPr>
          <a:lstStyle/>
          <a:p>
            <a:pPr lvl="0" rtl="0"/>
            <a:r>
              <a:rPr lang="zh-TW" altLang="en-US" sz="3200" b="1" dirty="0">
                <a:solidFill>
                  <a:srgbClr val="FFFFFF"/>
                </a:solidFill>
              </a:rPr>
              <a:t>學生的履歷維護</a:t>
            </a:r>
            <a:br>
              <a:rPr lang="en-US" altLang="zh-TW" sz="3200" b="1" dirty="0">
                <a:solidFill>
                  <a:srgbClr val="FFFFFF"/>
                </a:solidFill>
              </a:rPr>
            </a:br>
            <a:br>
              <a:rPr lang="en-US" altLang="zh-TW" sz="3200" b="1" dirty="0">
                <a:solidFill>
                  <a:srgbClr val="FFFFFF"/>
                </a:solidFill>
              </a:rPr>
            </a:br>
            <a:br>
              <a:rPr lang="en-US" altLang="zh-TW" sz="3200" b="1" dirty="0">
                <a:solidFill>
                  <a:srgbClr val="FFFFFF"/>
                </a:solidFill>
              </a:rPr>
            </a:br>
            <a:endParaRPr lang="zh-tw" sz="2400" dirty="0">
              <a:solidFill>
                <a:srgbClr val="FFFFFF"/>
              </a:solidFill>
            </a:endParaRPr>
          </a:p>
        </p:txBody>
      </p:sp>
      <p:pic>
        <p:nvPicPr>
          <p:cNvPr id="4" name="圖片 3">
            <a:extLst>
              <a:ext uri="{FF2B5EF4-FFF2-40B4-BE49-F238E27FC236}">
                <a16:creationId xmlns:a16="http://schemas.microsoft.com/office/drawing/2014/main" id="{B01A7C45-5AB2-4808-B8BA-8B774BD2767E}"/>
              </a:ext>
            </a:extLst>
          </p:cNvPr>
          <p:cNvPicPr>
            <a:picLocks noChangeAspect="1"/>
          </p:cNvPicPr>
          <p:nvPr/>
        </p:nvPicPr>
        <p:blipFill>
          <a:blip r:embed="rId2"/>
          <a:stretch>
            <a:fillRect/>
          </a:stretch>
        </p:blipFill>
        <p:spPr>
          <a:xfrm>
            <a:off x="1140311" y="5705333"/>
            <a:ext cx="10015369" cy="632550"/>
          </a:xfrm>
          <a:prstGeom prst="rect">
            <a:avLst/>
          </a:prstGeom>
        </p:spPr>
      </p:pic>
      <p:pic>
        <p:nvPicPr>
          <p:cNvPr id="9" name="圖片 8">
            <a:extLst>
              <a:ext uri="{FF2B5EF4-FFF2-40B4-BE49-F238E27FC236}">
                <a16:creationId xmlns:a16="http://schemas.microsoft.com/office/drawing/2014/main" id="{8F338722-0514-4746-9292-27B733E8BD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9196" y="1131996"/>
            <a:ext cx="8833607" cy="4300694"/>
          </a:xfrm>
          <a:prstGeom prst="rect">
            <a:avLst/>
          </a:prstGeom>
        </p:spPr>
      </p:pic>
    </p:spTree>
    <p:extLst>
      <p:ext uri="{BB962C8B-B14F-4D97-AF65-F5344CB8AC3E}">
        <p14:creationId xmlns:p14="http://schemas.microsoft.com/office/powerpoint/2010/main" val="1743839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864066" y="536895"/>
            <a:ext cx="10291614" cy="5528346"/>
          </a:xfrm>
        </p:spPr>
        <p:txBody>
          <a:bodyPr rtlCol="0" anchor="t">
            <a:normAutofit/>
          </a:bodyPr>
          <a:lstStyle/>
          <a:p>
            <a:pPr lvl="0" rtl="0"/>
            <a:endParaRPr lang="zh-tw" sz="2800" dirty="0">
              <a:solidFill>
                <a:srgbClr val="FFFFFF"/>
              </a:solidFill>
            </a:endParaRPr>
          </a:p>
        </p:txBody>
      </p:sp>
      <p:pic>
        <p:nvPicPr>
          <p:cNvPr id="12" name="圖片 11">
            <a:extLst>
              <a:ext uri="{FF2B5EF4-FFF2-40B4-BE49-F238E27FC236}">
                <a16:creationId xmlns:a16="http://schemas.microsoft.com/office/drawing/2014/main" id="{E2BEC261-64EC-44AE-B837-9AA7CE9710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320" y="1098532"/>
            <a:ext cx="10695963" cy="5222573"/>
          </a:xfrm>
          <a:prstGeom prst="rect">
            <a:avLst/>
          </a:prstGeom>
        </p:spPr>
      </p:pic>
    </p:spTree>
    <p:extLst>
      <p:ext uri="{BB962C8B-B14F-4D97-AF65-F5344CB8AC3E}">
        <p14:creationId xmlns:p14="http://schemas.microsoft.com/office/powerpoint/2010/main" val="31118406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4E364D84-0079-47BA-824F-3C9587DA70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680" y="908882"/>
            <a:ext cx="11400639" cy="5488312"/>
          </a:xfrm>
          <a:prstGeom prst="rect">
            <a:avLst/>
          </a:prstGeom>
        </p:spPr>
      </p:pic>
      <p:sp>
        <p:nvSpPr>
          <p:cNvPr id="8" name="標題 1">
            <a:extLst>
              <a:ext uri="{FF2B5EF4-FFF2-40B4-BE49-F238E27FC236}">
                <a16:creationId xmlns:a16="http://schemas.microsoft.com/office/drawing/2014/main" id="{D67A9D5D-3795-40C5-9A3E-275FAF294F20}"/>
              </a:ext>
            </a:extLst>
          </p:cNvPr>
          <p:cNvSpPr>
            <a:spLocks noGrp="1"/>
          </p:cNvSpPr>
          <p:nvPr>
            <p:ph type="ctrTitle"/>
          </p:nvPr>
        </p:nvSpPr>
        <p:spPr>
          <a:xfrm>
            <a:off x="1097280" y="302003"/>
            <a:ext cx="10058400" cy="5763237"/>
          </a:xfrm>
        </p:spPr>
        <p:txBody>
          <a:bodyPr rtlCol="0" anchor="t">
            <a:normAutofit/>
          </a:bodyPr>
          <a:lstStyle/>
          <a:p>
            <a:pPr lvl="0" rtl="0"/>
            <a:r>
              <a:rPr lang="zh-TW" altLang="en-US" sz="3200" b="1" dirty="0">
                <a:solidFill>
                  <a:srgbClr val="FFFFFF"/>
                </a:solidFill>
              </a:rPr>
              <a:t>學生實習應徵</a:t>
            </a:r>
            <a:br>
              <a:rPr lang="en-US" altLang="zh-TW" sz="3200" b="1" dirty="0">
                <a:solidFill>
                  <a:srgbClr val="FFFFFF"/>
                </a:solidFill>
              </a:rPr>
            </a:br>
            <a:br>
              <a:rPr lang="en-US" altLang="zh-TW" sz="3200" b="1" dirty="0">
                <a:solidFill>
                  <a:srgbClr val="FFFFFF"/>
                </a:solidFill>
              </a:rPr>
            </a:br>
            <a:br>
              <a:rPr lang="en-US" altLang="zh-TW" sz="3200" b="1" dirty="0">
                <a:solidFill>
                  <a:srgbClr val="FFFFFF"/>
                </a:solidFill>
              </a:rPr>
            </a:br>
            <a:br>
              <a:rPr lang="en-US" altLang="zh-TW" sz="2400" b="1" dirty="0">
                <a:solidFill>
                  <a:srgbClr val="FFFFFF"/>
                </a:solidFill>
              </a:rPr>
            </a:br>
            <a:r>
              <a:rPr lang="zh-TW" altLang="en-US" sz="2400" b="1" dirty="0">
                <a:solidFill>
                  <a:srgbClr val="FFFFFF"/>
                </a:solidFill>
              </a:rPr>
              <a:t>        </a:t>
            </a:r>
            <a:endParaRPr lang="zh-tw" sz="2400" dirty="0">
              <a:solidFill>
                <a:srgbClr val="FFFFFF"/>
              </a:solidFill>
            </a:endParaRPr>
          </a:p>
        </p:txBody>
      </p:sp>
      <p:pic>
        <p:nvPicPr>
          <p:cNvPr id="4" name="圖片 3">
            <a:extLst>
              <a:ext uri="{FF2B5EF4-FFF2-40B4-BE49-F238E27FC236}">
                <a16:creationId xmlns:a16="http://schemas.microsoft.com/office/drawing/2014/main" id="{2375FD63-F506-4C70-8448-92EAE3A593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2942" y="207679"/>
            <a:ext cx="7394337" cy="1004854"/>
          </a:xfrm>
          <a:prstGeom prst="rect">
            <a:avLst/>
          </a:prstGeom>
        </p:spPr>
      </p:pic>
    </p:spTree>
    <p:extLst>
      <p:ext uri="{BB962C8B-B14F-4D97-AF65-F5344CB8AC3E}">
        <p14:creationId xmlns:p14="http://schemas.microsoft.com/office/powerpoint/2010/main" val="21770236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BB0F684F-D8E3-4DF0-B92A-501DD2F4B446}"/>
              </a:ext>
            </a:extLst>
          </p:cNvPr>
          <p:cNvPicPr>
            <a:picLocks noChangeAspect="1"/>
          </p:cNvPicPr>
          <p:nvPr/>
        </p:nvPicPr>
        <p:blipFill>
          <a:blip r:embed="rId2"/>
          <a:stretch>
            <a:fillRect/>
          </a:stretch>
        </p:blipFill>
        <p:spPr>
          <a:xfrm>
            <a:off x="0" y="438691"/>
            <a:ext cx="12192000" cy="5980618"/>
          </a:xfrm>
          <a:prstGeom prst="rect">
            <a:avLst/>
          </a:prstGeom>
        </p:spPr>
      </p:pic>
    </p:spTree>
    <p:extLst>
      <p:ext uri="{BB962C8B-B14F-4D97-AF65-F5344CB8AC3E}">
        <p14:creationId xmlns:p14="http://schemas.microsoft.com/office/powerpoint/2010/main" val="21967994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1097280" y="520117"/>
            <a:ext cx="10058400" cy="5545123"/>
          </a:xfrm>
        </p:spPr>
        <p:txBody>
          <a:bodyPr rtlCol="0" anchor="t">
            <a:normAutofit/>
          </a:bodyPr>
          <a:lstStyle/>
          <a:p>
            <a:pPr lvl="0" rtl="0"/>
            <a:br>
              <a:rPr lang="en-US" altLang="zh-TW" sz="3200" b="1" dirty="0">
                <a:solidFill>
                  <a:srgbClr val="FFFFFF"/>
                </a:solidFill>
              </a:rPr>
            </a:br>
            <a:br>
              <a:rPr lang="en-US" altLang="zh-TW" sz="3200" b="1" dirty="0">
                <a:solidFill>
                  <a:srgbClr val="FFFFFF"/>
                </a:solidFill>
              </a:rPr>
            </a:br>
            <a:br>
              <a:rPr lang="en-US" altLang="zh-TW" sz="3200" b="1" dirty="0">
                <a:solidFill>
                  <a:srgbClr val="FFFFFF"/>
                </a:solidFill>
              </a:rPr>
            </a:br>
            <a:br>
              <a:rPr lang="en-US" altLang="zh-TW" sz="2400" b="1" dirty="0">
                <a:solidFill>
                  <a:srgbClr val="FFFFFF"/>
                </a:solidFill>
              </a:rPr>
            </a:br>
            <a:r>
              <a:rPr lang="zh-TW" altLang="en-US" sz="2400" b="1" dirty="0">
                <a:solidFill>
                  <a:srgbClr val="FFFFFF"/>
                </a:solidFill>
              </a:rPr>
              <a:t>        </a:t>
            </a:r>
            <a:endParaRPr lang="zh-tw" sz="2400" dirty="0">
              <a:solidFill>
                <a:srgbClr val="FFFFFF"/>
              </a:solidFill>
            </a:endParaRPr>
          </a:p>
        </p:txBody>
      </p:sp>
      <p:pic>
        <p:nvPicPr>
          <p:cNvPr id="4" name="圖片 3">
            <a:extLst>
              <a:ext uri="{FF2B5EF4-FFF2-40B4-BE49-F238E27FC236}">
                <a16:creationId xmlns:a16="http://schemas.microsoft.com/office/drawing/2014/main" id="{9B3EA26E-79D1-4EE4-BB90-1E3237A4F4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0766" y="74211"/>
            <a:ext cx="4898106" cy="1437097"/>
          </a:xfrm>
          <a:prstGeom prst="rect">
            <a:avLst/>
          </a:prstGeom>
        </p:spPr>
      </p:pic>
      <p:pic>
        <p:nvPicPr>
          <p:cNvPr id="5" name="圖片 4">
            <a:extLst>
              <a:ext uri="{FF2B5EF4-FFF2-40B4-BE49-F238E27FC236}">
                <a16:creationId xmlns:a16="http://schemas.microsoft.com/office/drawing/2014/main" id="{0F854360-2D18-46E6-B915-FF27A537CE65}"/>
              </a:ext>
            </a:extLst>
          </p:cNvPr>
          <p:cNvPicPr>
            <a:picLocks noChangeAspect="1"/>
          </p:cNvPicPr>
          <p:nvPr/>
        </p:nvPicPr>
        <p:blipFill>
          <a:blip r:embed="rId3"/>
          <a:stretch>
            <a:fillRect/>
          </a:stretch>
        </p:blipFill>
        <p:spPr>
          <a:xfrm>
            <a:off x="1244087" y="1572419"/>
            <a:ext cx="9764785" cy="4765464"/>
          </a:xfrm>
          <a:prstGeom prst="rect">
            <a:avLst/>
          </a:prstGeom>
        </p:spPr>
      </p:pic>
      <p:sp>
        <p:nvSpPr>
          <p:cNvPr id="8" name="標題 1">
            <a:extLst>
              <a:ext uri="{FF2B5EF4-FFF2-40B4-BE49-F238E27FC236}">
                <a16:creationId xmlns:a16="http://schemas.microsoft.com/office/drawing/2014/main" id="{E6F40211-3C77-443D-82B0-B3FF7E107A2E}"/>
              </a:ext>
            </a:extLst>
          </p:cNvPr>
          <p:cNvSpPr txBox="1">
            <a:spLocks/>
          </p:cNvSpPr>
          <p:nvPr/>
        </p:nvSpPr>
        <p:spPr>
          <a:xfrm>
            <a:off x="1036320" y="427839"/>
            <a:ext cx="10271760" cy="578980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微軟正黑體 Light" panose="020B0304030504040204" pitchFamily="34" charset="-120"/>
                <a:ea typeface="微軟正黑體 Light" panose="020B0304030504040204" pitchFamily="34" charset="-120"/>
                <a:cs typeface="+mj-cs"/>
              </a:defRPr>
            </a:lvl1pPr>
          </a:lstStyle>
          <a:p>
            <a:r>
              <a:rPr lang="zh-TW" altLang="en-US" sz="3200" b="1" dirty="0">
                <a:solidFill>
                  <a:srgbClr val="FFFFFF"/>
                </a:solidFill>
              </a:rPr>
              <a:t>學生的意見反應</a:t>
            </a:r>
            <a:br>
              <a:rPr lang="en-US" altLang="zh-TW" sz="3200" b="1" dirty="0">
                <a:solidFill>
                  <a:srgbClr val="FFFFFF"/>
                </a:solidFill>
              </a:rPr>
            </a:br>
            <a:br>
              <a:rPr lang="en-US" altLang="zh-TW" sz="3200" b="1" dirty="0">
                <a:solidFill>
                  <a:srgbClr val="FFFFFF"/>
                </a:solidFill>
              </a:rPr>
            </a:br>
            <a:br>
              <a:rPr lang="en-US" altLang="zh-TW" sz="3200" b="1" dirty="0">
                <a:solidFill>
                  <a:srgbClr val="FFFFFF"/>
                </a:solidFill>
              </a:rPr>
            </a:br>
            <a:br>
              <a:rPr lang="en-US" altLang="zh-TW" sz="2400" b="1" dirty="0">
                <a:solidFill>
                  <a:srgbClr val="FFFFFF"/>
                </a:solidFill>
              </a:rPr>
            </a:br>
            <a:r>
              <a:rPr lang="zh-TW" altLang="en-US" sz="2400" b="1" dirty="0">
                <a:solidFill>
                  <a:srgbClr val="FFFFFF"/>
                </a:solidFill>
              </a:rPr>
              <a:t>        </a:t>
            </a:r>
            <a:endParaRPr lang="zh-tw" sz="2400" dirty="0">
              <a:solidFill>
                <a:srgbClr val="FFFFFF"/>
              </a:solidFill>
            </a:endParaRPr>
          </a:p>
        </p:txBody>
      </p:sp>
    </p:spTree>
    <p:extLst>
      <p:ext uri="{BB962C8B-B14F-4D97-AF65-F5344CB8AC3E}">
        <p14:creationId xmlns:p14="http://schemas.microsoft.com/office/powerpoint/2010/main" val="1499693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1097280" y="1317072"/>
            <a:ext cx="10058400" cy="4748168"/>
          </a:xfrm>
        </p:spPr>
        <p:txBody>
          <a:bodyPr rtlCol="0" anchor="t">
            <a:normAutofit/>
          </a:bodyPr>
          <a:lstStyle/>
          <a:p>
            <a:pPr lvl="0" rtl="0"/>
            <a:r>
              <a:rPr lang="zh-TW" altLang="en-US" sz="3200" dirty="0">
                <a:solidFill>
                  <a:srgbClr val="FFFFFF"/>
                </a:solidFill>
              </a:rPr>
              <a:t>研究內容：</a:t>
            </a:r>
            <a:br>
              <a:rPr lang="en-US" altLang="zh-TW" sz="3200" dirty="0">
                <a:solidFill>
                  <a:srgbClr val="FFFFFF"/>
                </a:solidFill>
              </a:rPr>
            </a:br>
            <a:br>
              <a:rPr lang="en-US" altLang="zh-TW" sz="2400" dirty="0">
                <a:solidFill>
                  <a:srgbClr val="FFFFFF"/>
                </a:solidFill>
              </a:rPr>
            </a:br>
            <a:r>
              <a:rPr lang="zh-TW" altLang="en-US" sz="2400" dirty="0">
                <a:solidFill>
                  <a:srgbClr val="FFFFFF"/>
                </a:solidFill>
              </a:rPr>
              <a:t>       我們會想辦法連接學生、公司、學長教授，並讓他們方便使用此系統進行配對，不用進行過多不必要的步驟，我們會用 </a:t>
            </a:r>
            <a:r>
              <a:rPr lang="en-US" altLang="zh-TW" sz="2400" dirty="0">
                <a:solidFill>
                  <a:srgbClr val="FFFFFF"/>
                </a:solidFill>
              </a:rPr>
              <a:t>html </a:t>
            </a:r>
            <a:r>
              <a:rPr lang="zh-TW" altLang="en-US" sz="2400" dirty="0">
                <a:solidFill>
                  <a:srgbClr val="FFFFFF"/>
                </a:solidFill>
              </a:rPr>
              <a:t>跟 </a:t>
            </a:r>
            <a:r>
              <a:rPr lang="en-US" altLang="zh-TW" sz="2400" dirty="0" err="1">
                <a:solidFill>
                  <a:srgbClr val="FFFFFF"/>
                </a:solidFill>
              </a:rPr>
              <a:t>css</a:t>
            </a:r>
            <a:r>
              <a:rPr lang="en-US" altLang="zh-TW" sz="2400" dirty="0">
                <a:solidFill>
                  <a:srgbClr val="FFFFFF"/>
                </a:solidFill>
              </a:rPr>
              <a:t> </a:t>
            </a:r>
            <a:r>
              <a:rPr lang="zh-TW" altLang="en-US" sz="2400" dirty="0">
                <a:solidFill>
                  <a:srgbClr val="FFFFFF"/>
                </a:solidFill>
              </a:rPr>
              <a:t>跟 </a:t>
            </a:r>
            <a:r>
              <a:rPr lang="en-US" altLang="zh-TW" sz="2400" dirty="0" err="1">
                <a:solidFill>
                  <a:srgbClr val="FFFFFF"/>
                </a:solidFill>
              </a:rPr>
              <a:t>Jquery</a:t>
            </a:r>
            <a:r>
              <a:rPr lang="en-US" altLang="zh-TW" sz="2400" dirty="0">
                <a:solidFill>
                  <a:srgbClr val="FFFFFF"/>
                </a:solidFill>
              </a:rPr>
              <a:t> </a:t>
            </a:r>
            <a:r>
              <a:rPr lang="zh-TW" altLang="en-US" sz="2400" dirty="0">
                <a:solidFill>
                  <a:srgbClr val="FFFFFF"/>
                </a:solidFill>
              </a:rPr>
              <a:t>做為網站頁面展示，以 </a:t>
            </a:r>
            <a:r>
              <a:rPr lang="en-US" altLang="zh-TW" sz="2400" dirty="0" err="1">
                <a:solidFill>
                  <a:srgbClr val="FFFFFF"/>
                </a:solidFill>
              </a:rPr>
              <a:t>MySql</a:t>
            </a:r>
            <a:r>
              <a:rPr lang="en-US" altLang="zh-TW" sz="2400" dirty="0">
                <a:solidFill>
                  <a:srgbClr val="FFFFFF"/>
                </a:solidFill>
              </a:rPr>
              <a:t> </a:t>
            </a:r>
            <a:r>
              <a:rPr lang="zh-TW" altLang="en-US" sz="2400" dirty="0">
                <a:solidFill>
                  <a:srgbClr val="FFFFFF"/>
                </a:solidFill>
              </a:rPr>
              <a:t>記錄學生跟公司的資料，再用 </a:t>
            </a:r>
            <a:r>
              <a:rPr lang="en-US" altLang="zh-TW" sz="2400" dirty="0">
                <a:solidFill>
                  <a:srgbClr val="FFFFFF"/>
                </a:solidFill>
              </a:rPr>
              <a:t>PHP</a:t>
            </a:r>
            <a:r>
              <a:rPr lang="zh-TW" altLang="en-US" sz="2400" dirty="0">
                <a:solidFill>
                  <a:srgbClr val="FFFFFF"/>
                </a:solidFill>
              </a:rPr>
              <a:t> 連接 </a:t>
            </a:r>
            <a:r>
              <a:rPr lang="en-US" altLang="zh-TW" sz="2400" dirty="0" err="1">
                <a:solidFill>
                  <a:srgbClr val="FFFFFF"/>
                </a:solidFill>
              </a:rPr>
              <a:t>MySql</a:t>
            </a:r>
            <a:r>
              <a:rPr lang="en-US" altLang="zh-TW" sz="2400" dirty="0">
                <a:solidFill>
                  <a:srgbClr val="FFFFFF"/>
                </a:solidFill>
              </a:rPr>
              <a:t> </a:t>
            </a:r>
            <a:r>
              <a:rPr lang="zh-TW" altLang="en-US" sz="2400" dirty="0">
                <a:solidFill>
                  <a:srgbClr val="FFFFFF"/>
                </a:solidFill>
              </a:rPr>
              <a:t>和 </a:t>
            </a:r>
            <a:r>
              <a:rPr lang="en-US" altLang="zh-TW" sz="2400" dirty="0">
                <a:solidFill>
                  <a:srgbClr val="FFFFFF"/>
                </a:solidFill>
              </a:rPr>
              <a:t>html </a:t>
            </a:r>
            <a:r>
              <a:rPr lang="zh-TW" altLang="en-US" sz="2400" dirty="0">
                <a:solidFill>
                  <a:srgbClr val="FFFFFF"/>
                </a:solidFill>
              </a:rPr>
              <a:t>結合。</a:t>
            </a:r>
            <a:br>
              <a:rPr lang="en-US" altLang="zh-TW" sz="2400" dirty="0">
                <a:solidFill>
                  <a:srgbClr val="FFFFFF"/>
                </a:solidFill>
              </a:rPr>
            </a:br>
            <a:br>
              <a:rPr lang="en-US" altLang="zh-TW" sz="2400" dirty="0">
                <a:solidFill>
                  <a:srgbClr val="FFFFFF"/>
                </a:solidFill>
              </a:rPr>
            </a:br>
            <a:r>
              <a:rPr lang="zh-TW" altLang="en-US" sz="3200" dirty="0">
                <a:solidFill>
                  <a:srgbClr val="FFFFFF"/>
                </a:solidFill>
              </a:rPr>
              <a:t>研究方法：</a:t>
            </a:r>
            <a:br>
              <a:rPr lang="en-US" altLang="zh-TW" sz="3200" dirty="0">
                <a:solidFill>
                  <a:srgbClr val="FFFFFF"/>
                </a:solidFill>
              </a:rPr>
            </a:br>
            <a:br>
              <a:rPr lang="en-US" altLang="zh-TW" sz="2400" dirty="0">
                <a:solidFill>
                  <a:srgbClr val="FFFFFF"/>
                </a:solidFill>
              </a:rPr>
            </a:br>
            <a:r>
              <a:rPr lang="zh-TW" altLang="en-US" sz="2400" dirty="0">
                <a:solidFill>
                  <a:srgbClr val="FFFFFF"/>
                </a:solidFill>
              </a:rPr>
              <a:t>       參考現有的網站</a:t>
            </a:r>
            <a:r>
              <a:rPr lang="en-US" altLang="zh-TW" sz="2400" dirty="0">
                <a:solidFill>
                  <a:srgbClr val="FFFFFF"/>
                </a:solidFill>
              </a:rPr>
              <a:t>(1111,104)</a:t>
            </a:r>
            <a:r>
              <a:rPr lang="zh-TW" altLang="en-US" sz="2400" dirty="0">
                <a:solidFill>
                  <a:srgbClr val="FFFFFF"/>
                </a:solidFill>
              </a:rPr>
              <a:t>、實習平台、看相關書籍與網頁及資料庫教學影片。</a:t>
            </a:r>
            <a:br>
              <a:rPr lang="en-US" altLang="zh-TW" sz="2400" dirty="0">
                <a:solidFill>
                  <a:srgbClr val="FFFFFF"/>
                </a:solidFill>
              </a:rPr>
            </a:br>
            <a:endParaRPr lang="zh-tw" sz="2400" dirty="0">
              <a:solidFill>
                <a:srgbClr val="FFFFFF"/>
              </a:solidFill>
            </a:endParaRPr>
          </a:p>
        </p:txBody>
      </p:sp>
      <p:sp>
        <p:nvSpPr>
          <p:cNvPr id="6" name="標題 1">
            <a:extLst>
              <a:ext uri="{FF2B5EF4-FFF2-40B4-BE49-F238E27FC236}">
                <a16:creationId xmlns:a16="http://schemas.microsoft.com/office/drawing/2014/main" id="{34DDEDD0-6EC3-4765-835B-34E48F42B728}"/>
              </a:ext>
            </a:extLst>
          </p:cNvPr>
          <p:cNvSpPr txBox="1">
            <a:spLocks/>
          </p:cNvSpPr>
          <p:nvPr/>
        </p:nvSpPr>
        <p:spPr>
          <a:xfrm>
            <a:off x="1359831" y="55914"/>
            <a:ext cx="10058400" cy="13740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ingLiu" panose="02020509000000000000" pitchFamily="49" charset="-120"/>
                <a:ea typeface="MingLiu" panose="02020509000000000000" pitchFamily="49" charset="-120"/>
                <a:cs typeface="+mj-cs"/>
              </a:defRPr>
            </a:lvl1pPr>
          </a:lstStyle>
          <a:p>
            <a:pPr algn="ctr"/>
            <a:r>
              <a:rPr lang="zh-TW" altLang="en-US" sz="6000" dirty="0">
                <a:solidFill>
                  <a:srgbClr val="FFFFFF"/>
                </a:solidFill>
                <a:latin typeface="微軟正黑體 Light" panose="020B0304030504040204" pitchFamily="34" charset="-120"/>
                <a:ea typeface="微軟正黑體 Light" panose="020B0304030504040204" pitchFamily="34" charset="-120"/>
              </a:rPr>
              <a:t>研究內容、方法與工作項目</a:t>
            </a:r>
            <a:endParaRPr lang="zh-tw" sz="6000" dirty="0">
              <a:solidFill>
                <a:srgbClr val="FFFFFF"/>
              </a:solidFill>
              <a:latin typeface="微軟正黑體 Light" panose="020B0304030504040204" pitchFamily="34" charset="-120"/>
              <a:ea typeface="微軟正黑體 Light" panose="020B0304030504040204" pitchFamily="34" charset="-120"/>
            </a:endParaRPr>
          </a:p>
        </p:txBody>
      </p:sp>
    </p:spTree>
    <p:extLst>
      <p:ext uri="{BB962C8B-B14F-4D97-AF65-F5344CB8AC3E}">
        <p14:creationId xmlns:p14="http://schemas.microsoft.com/office/powerpoint/2010/main" val="22006718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C673D7E2-2B98-4B90-9A75-9681742E6CE3}"/>
              </a:ext>
            </a:extLst>
          </p:cNvPr>
          <p:cNvPicPr>
            <a:picLocks noChangeAspect="1"/>
          </p:cNvPicPr>
          <p:nvPr/>
        </p:nvPicPr>
        <p:blipFill>
          <a:blip r:embed="rId2"/>
          <a:stretch>
            <a:fillRect/>
          </a:stretch>
        </p:blipFill>
        <p:spPr>
          <a:xfrm>
            <a:off x="827714" y="1013480"/>
            <a:ext cx="10536572" cy="5114468"/>
          </a:xfrm>
          <a:prstGeom prst="rect">
            <a:avLst/>
          </a:prstGeom>
        </p:spPr>
      </p:pic>
      <p:sp>
        <p:nvSpPr>
          <p:cNvPr id="5" name="標題 1">
            <a:extLst>
              <a:ext uri="{FF2B5EF4-FFF2-40B4-BE49-F238E27FC236}">
                <a16:creationId xmlns:a16="http://schemas.microsoft.com/office/drawing/2014/main" id="{2D4D4B89-6DB3-46DA-91A2-749DE631096D}"/>
              </a:ext>
            </a:extLst>
          </p:cNvPr>
          <p:cNvSpPr>
            <a:spLocks noGrp="1"/>
          </p:cNvSpPr>
          <p:nvPr>
            <p:ph type="ctrTitle"/>
          </p:nvPr>
        </p:nvSpPr>
        <p:spPr>
          <a:xfrm>
            <a:off x="1097280" y="276837"/>
            <a:ext cx="10058400" cy="5788403"/>
          </a:xfrm>
        </p:spPr>
        <p:txBody>
          <a:bodyPr rtlCol="0" anchor="t">
            <a:normAutofit/>
          </a:bodyPr>
          <a:lstStyle/>
          <a:p>
            <a:pPr lvl="0" rtl="0"/>
            <a:r>
              <a:rPr lang="zh-TW" altLang="en-US" sz="3200" b="1" dirty="0">
                <a:solidFill>
                  <a:srgbClr val="FFFFFF"/>
                </a:solidFill>
              </a:rPr>
              <a:t>學生瀏覽實習心得</a:t>
            </a:r>
            <a:br>
              <a:rPr lang="en-US" altLang="zh-TW" sz="3200" b="1" dirty="0">
                <a:solidFill>
                  <a:srgbClr val="FFFFFF"/>
                </a:solidFill>
              </a:rPr>
            </a:br>
            <a:br>
              <a:rPr lang="en-US" altLang="zh-TW" sz="3200" b="1" dirty="0">
                <a:solidFill>
                  <a:srgbClr val="FFFFFF"/>
                </a:solidFill>
              </a:rPr>
            </a:br>
            <a:br>
              <a:rPr lang="en-US" altLang="zh-TW" sz="3200" b="1" dirty="0">
                <a:solidFill>
                  <a:srgbClr val="FFFFFF"/>
                </a:solidFill>
              </a:rPr>
            </a:br>
            <a:br>
              <a:rPr lang="en-US" altLang="zh-TW" sz="2400" b="1" dirty="0">
                <a:solidFill>
                  <a:srgbClr val="FFFFFF"/>
                </a:solidFill>
              </a:rPr>
            </a:br>
            <a:r>
              <a:rPr lang="zh-TW" altLang="en-US" sz="2400" b="1" dirty="0">
                <a:solidFill>
                  <a:srgbClr val="FFFFFF"/>
                </a:solidFill>
              </a:rPr>
              <a:t>        </a:t>
            </a:r>
            <a:endParaRPr lang="zh-tw" sz="2400" dirty="0">
              <a:solidFill>
                <a:srgbClr val="FFFFFF"/>
              </a:solidFill>
            </a:endParaRPr>
          </a:p>
        </p:txBody>
      </p:sp>
    </p:spTree>
    <p:extLst>
      <p:ext uri="{BB962C8B-B14F-4D97-AF65-F5344CB8AC3E}">
        <p14:creationId xmlns:p14="http://schemas.microsoft.com/office/powerpoint/2010/main" val="8593851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1097280" y="1073791"/>
            <a:ext cx="9925854" cy="2438807"/>
          </a:xfrm>
        </p:spPr>
        <p:txBody>
          <a:bodyPr rtlCol="0" anchor="t">
            <a:normAutofit/>
          </a:bodyPr>
          <a:lstStyle/>
          <a:p>
            <a:pPr lvl="0" rtl="0"/>
            <a:endParaRPr lang="zh-tw" sz="2400" dirty="0">
              <a:solidFill>
                <a:srgbClr val="FFFFFF"/>
              </a:solidFill>
            </a:endParaRPr>
          </a:p>
        </p:txBody>
      </p:sp>
      <p:sp>
        <p:nvSpPr>
          <p:cNvPr id="6" name="標題 1">
            <a:extLst>
              <a:ext uri="{FF2B5EF4-FFF2-40B4-BE49-F238E27FC236}">
                <a16:creationId xmlns:a16="http://schemas.microsoft.com/office/drawing/2014/main" id="{34DDEDD0-6EC3-4765-835B-34E48F42B728}"/>
              </a:ext>
            </a:extLst>
          </p:cNvPr>
          <p:cNvSpPr txBox="1">
            <a:spLocks/>
          </p:cNvSpPr>
          <p:nvPr/>
        </p:nvSpPr>
        <p:spPr>
          <a:xfrm>
            <a:off x="1359831" y="92279"/>
            <a:ext cx="8891516" cy="133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ingLiu" panose="02020509000000000000" pitchFamily="49" charset="-120"/>
                <a:ea typeface="MingLiu" panose="02020509000000000000" pitchFamily="49" charset="-120"/>
                <a:cs typeface="+mj-cs"/>
              </a:defRPr>
            </a:lvl1pPr>
          </a:lstStyle>
          <a:p>
            <a:pPr algn="ctr"/>
            <a:r>
              <a:rPr lang="zh-TW" altLang="en-US" sz="4000" dirty="0">
                <a:solidFill>
                  <a:srgbClr val="FFFFFF"/>
                </a:solidFill>
                <a:latin typeface="微軟正黑體 Light" panose="020B0304030504040204" pitchFamily="34" charset="-120"/>
                <a:ea typeface="微軟正黑體 Light" panose="020B0304030504040204" pitchFamily="34" charset="-120"/>
              </a:rPr>
              <a:t>資料庫建置</a:t>
            </a:r>
            <a:endParaRPr lang="zh-tw" sz="4000" dirty="0">
              <a:solidFill>
                <a:srgbClr val="FFFFFF"/>
              </a:solidFill>
              <a:latin typeface="微軟正黑體 Light" panose="020B0304030504040204" pitchFamily="34" charset="-120"/>
              <a:ea typeface="微軟正黑體 Light" panose="020B0304030504040204" pitchFamily="34" charset="-120"/>
            </a:endParaRPr>
          </a:p>
        </p:txBody>
      </p:sp>
      <p:pic>
        <p:nvPicPr>
          <p:cNvPr id="5" name="圖片 4">
            <a:extLst>
              <a:ext uri="{FF2B5EF4-FFF2-40B4-BE49-F238E27FC236}">
                <a16:creationId xmlns:a16="http://schemas.microsoft.com/office/drawing/2014/main" id="{8FFFA629-2B36-4151-AE22-0F708CC007D1}"/>
              </a:ext>
            </a:extLst>
          </p:cNvPr>
          <p:cNvPicPr>
            <a:picLocks noChangeAspect="1"/>
          </p:cNvPicPr>
          <p:nvPr/>
        </p:nvPicPr>
        <p:blipFill>
          <a:blip r:embed="rId2"/>
          <a:stretch>
            <a:fillRect/>
          </a:stretch>
        </p:blipFill>
        <p:spPr>
          <a:xfrm>
            <a:off x="354998" y="1155583"/>
            <a:ext cx="11482003" cy="4546833"/>
          </a:xfrm>
          <a:prstGeom prst="rect">
            <a:avLst/>
          </a:prstGeom>
        </p:spPr>
      </p:pic>
    </p:spTree>
    <p:extLst>
      <p:ext uri="{BB962C8B-B14F-4D97-AF65-F5344CB8AC3E}">
        <p14:creationId xmlns:p14="http://schemas.microsoft.com/office/powerpoint/2010/main" val="36500408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1097280" y="234893"/>
            <a:ext cx="10058400" cy="2290194"/>
          </a:xfrm>
        </p:spPr>
        <p:txBody>
          <a:bodyPr rtlCol="0" anchor="t">
            <a:noAutofit/>
          </a:bodyPr>
          <a:lstStyle/>
          <a:p>
            <a:pPr lvl="0" rtl="0"/>
            <a:r>
              <a:rPr lang="zh-TW" altLang="en-US" sz="3200" b="1" dirty="0">
                <a:solidFill>
                  <a:srgbClr val="FFFFFF"/>
                </a:solidFill>
              </a:rPr>
              <a:t>所有帳戶</a:t>
            </a:r>
            <a:br>
              <a:rPr lang="en-US" altLang="zh-TW" sz="3200" b="1" dirty="0">
                <a:solidFill>
                  <a:srgbClr val="FFFFFF"/>
                </a:solidFill>
              </a:rPr>
            </a:br>
            <a:br>
              <a:rPr lang="en-US" altLang="zh-TW" sz="3200" dirty="0">
                <a:solidFill>
                  <a:srgbClr val="FFFFFF"/>
                </a:solidFill>
              </a:rPr>
            </a:br>
            <a:endParaRPr lang="zh-tw" sz="2400" dirty="0">
              <a:solidFill>
                <a:srgbClr val="FFFFFF"/>
              </a:solidFill>
            </a:endParaRPr>
          </a:p>
        </p:txBody>
      </p:sp>
      <p:pic>
        <p:nvPicPr>
          <p:cNvPr id="5" name="圖片 4">
            <a:extLst>
              <a:ext uri="{FF2B5EF4-FFF2-40B4-BE49-F238E27FC236}">
                <a16:creationId xmlns:a16="http://schemas.microsoft.com/office/drawing/2014/main" id="{F20086C7-75FE-456B-A0F2-E046BFFC3A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2321" y="1575688"/>
            <a:ext cx="6207358" cy="2350359"/>
          </a:xfrm>
          <a:prstGeom prst="rect">
            <a:avLst/>
          </a:prstGeom>
        </p:spPr>
      </p:pic>
    </p:spTree>
    <p:extLst>
      <p:ext uri="{BB962C8B-B14F-4D97-AF65-F5344CB8AC3E}">
        <p14:creationId xmlns:p14="http://schemas.microsoft.com/office/powerpoint/2010/main" val="26475934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1097280" y="234893"/>
            <a:ext cx="10058400" cy="2290194"/>
          </a:xfrm>
        </p:spPr>
        <p:txBody>
          <a:bodyPr rtlCol="0" anchor="t">
            <a:noAutofit/>
          </a:bodyPr>
          <a:lstStyle/>
          <a:p>
            <a:pPr lvl="0" rtl="0"/>
            <a:r>
              <a:rPr lang="zh-TW" altLang="en-US" sz="3200" b="1" dirty="0">
                <a:solidFill>
                  <a:srgbClr val="FFFFFF"/>
                </a:solidFill>
              </a:rPr>
              <a:t>學生、教師、廠商的帳戶基本資料</a:t>
            </a:r>
            <a:br>
              <a:rPr lang="en-US" altLang="zh-TW" sz="3200" b="1" dirty="0">
                <a:solidFill>
                  <a:srgbClr val="FFFFFF"/>
                </a:solidFill>
              </a:rPr>
            </a:br>
            <a:br>
              <a:rPr lang="en-US" altLang="zh-TW" sz="3200" dirty="0">
                <a:solidFill>
                  <a:srgbClr val="FFFFFF"/>
                </a:solidFill>
              </a:rPr>
            </a:br>
            <a:endParaRPr lang="zh-tw" sz="2400" dirty="0">
              <a:solidFill>
                <a:srgbClr val="FFFFFF"/>
              </a:solidFill>
            </a:endParaRPr>
          </a:p>
        </p:txBody>
      </p:sp>
      <p:pic>
        <p:nvPicPr>
          <p:cNvPr id="4" name="圖片 3">
            <a:extLst>
              <a:ext uri="{FF2B5EF4-FFF2-40B4-BE49-F238E27FC236}">
                <a16:creationId xmlns:a16="http://schemas.microsoft.com/office/drawing/2014/main" id="{B14BCEC1-18B7-4CB7-B194-712AF28306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2232" y="4604363"/>
            <a:ext cx="7105650" cy="1304925"/>
          </a:xfrm>
          <a:prstGeom prst="rect">
            <a:avLst/>
          </a:prstGeom>
        </p:spPr>
      </p:pic>
      <p:pic>
        <p:nvPicPr>
          <p:cNvPr id="7" name="圖片 6">
            <a:extLst>
              <a:ext uri="{FF2B5EF4-FFF2-40B4-BE49-F238E27FC236}">
                <a16:creationId xmlns:a16="http://schemas.microsoft.com/office/drawing/2014/main" id="{274D78EC-30C8-47AF-9E93-B7C8CC6097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6130" y="1463989"/>
            <a:ext cx="7737853" cy="1061098"/>
          </a:xfrm>
          <a:prstGeom prst="rect">
            <a:avLst/>
          </a:prstGeom>
        </p:spPr>
      </p:pic>
      <p:pic>
        <p:nvPicPr>
          <p:cNvPr id="11" name="圖片 10">
            <a:extLst>
              <a:ext uri="{FF2B5EF4-FFF2-40B4-BE49-F238E27FC236}">
                <a16:creationId xmlns:a16="http://schemas.microsoft.com/office/drawing/2014/main" id="{0FE222E7-713E-4592-A5C1-A1DAF27F34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5947" y="3094985"/>
            <a:ext cx="8898218" cy="939480"/>
          </a:xfrm>
          <a:prstGeom prst="rect">
            <a:avLst/>
          </a:prstGeom>
        </p:spPr>
      </p:pic>
    </p:spTree>
    <p:extLst>
      <p:ext uri="{BB962C8B-B14F-4D97-AF65-F5344CB8AC3E}">
        <p14:creationId xmlns:p14="http://schemas.microsoft.com/office/powerpoint/2010/main" val="33383597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1097280" y="234893"/>
            <a:ext cx="10058400" cy="2290194"/>
          </a:xfrm>
        </p:spPr>
        <p:txBody>
          <a:bodyPr rtlCol="0" anchor="t">
            <a:noAutofit/>
          </a:bodyPr>
          <a:lstStyle/>
          <a:p>
            <a:pPr lvl="0" rtl="0"/>
            <a:r>
              <a:rPr lang="zh-TW" altLang="en-US" sz="3200" b="1" dirty="0">
                <a:solidFill>
                  <a:srgbClr val="FFFFFF"/>
                </a:solidFill>
              </a:rPr>
              <a:t>所有帳戶</a:t>
            </a:r>
            <a:br>
              <a:rPr lang="en-US" altLang="zh-TW" sz="3200" b="1" dirty="0">
                <a:solidFill>
                  <a:srgbClr val="FFFFFF"/>
                </a:solidFill>
              </a:rPr>
            </a:br>
            <a:br>
              <a:rPr lang="en-US" altLang="zh-TW" sz="3200" dirty="0">
                <a:solidFill>
                  <a:srgbClr val="FFFFFF"/>
                </a:solidFill>
              </a:rPr>
            </a:br>
            <a:endParaRPr lang="zh-tw" sz="2400" dirty="0">
              <a:solidFill>
                <a:srgbClr val="FFFFFF"/>
              </a:solidFill>
            </a:endParaRPr>
          </a:p>
        </p:txBody>
      </p:sp>
      <p:pic>
        <p:nvPicPr>
          <p:cNvPr id="5" name="圖片 4">
            <a:extLst>
              <a:ext uri="{FF2B5EF4-FFF2-40B4-BE49-F238E27FC236}">
                <a16:creationId xmlns:a16="http://schemas.microsoft.com/office/drawing/2014/main" id="{F20086C7-75FE-456B-A0F2-E046BFFC3A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2321" y="1575688"/>
            <a:ext cx="6207358" cy="2350359"/>
          </a:xfrm>
          <a:prstGeom prst="rect">
            <a:avLst/>
          </a:prstGeom>
        </p:spPr>
      </p:pic>
    </p:spTree>
    <p:extLst>
      <p:ext uri="{BB962C8B-B14F-4D97-AF65-F5344CB8AC3E}">
        <p14:creationId xmlns:p14="http://schemas.microsoft.com/office/powerpoint/2010/main" val="9075460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1097280" y="234893"/>
            <a:ext cx="10058400" cy="2290194"/>
          </a:xfrm>
        </p:spPr>
        <p:txBody>
          <a:bodyPr rtlCol="0" anchor="t">
            <a:noAutofit/>
          </a:bodyPr>
          <a:lstStyle/>
          <a:p>
            <a:pPr lvl="0" rtl="0"/>
            <a:r>
              <a:rPr lang="zh-TW" altLang="en-US" sz="3200" dirty="0">
                <a:solidFill>
                  <a:srgbClr val="FFFFFF"/>
                </a:solidFill>
              </a:rPr>
              <a:t>刊登徵才資訊的欄位</a:t>
            </a:r>
            <a:br>
              <a:rPr lang="en-US" altLang="zh-TW" sz="3200" dirty="0">
                <a:solidFill>
                  <a:srgbClr val="FFFFFF"/>
                </a:solidFill>
              </a:rPr>
            </a:br>
            <a:r>
              <a:rPr lang="zh-TW" altLang="en-US" sz="3200" dirty="0">
                <a:solidFill>
                  <a:srgbClr val="FFFFFF"/>
                </a:solidFill>
              </a:rPr>
              <a:t>會用到的頁面：</a:t>
            </a:r>
            <a:br>
              <a:rPr lang="en-US" altLang="zh-TW" sz="3200" dirty="0">
                <a:solidFill>
                  <a:srgbClr val="FFFFFF"/>
                </a:solidFill>
              </a:rPr>
            </a:br>
            <a:r>
              <a:rPr lang="en-US" altLang="zh-TW" sz="3200" dirty="0">
                <a:solidFill>
                  <a:srgbClr val="FFFFFF"/>
                </a:solidFill>
              </a:rPr>
              <a:t>	</a:t>
            </a:r>
            <a:r>
              <a:rPr lang="zh-TW" altLang="en-US" sz="3200" dirty="0">
                <a:solidFill>
                  <a:srgbClr val="FFFFFF"/>
                </a:solidFill>
              </a:rPr>
              <a:t>廠商實習刊登</a:t>
            </a:r>
            <a:br>
              <a:rPr lang="en-US" altLang="zh-TW" sz="3200" dirty="0">
                <a:solidFill>
                  <a:srgbClr val="FFFFFF"/>
                </a:solidFill>
              </a:rPr>
            </a:br>
            <a:r>
              <a:rPr lang="en-US" altLang="zh-TW" sz="3200" dirty="0">
                <a:solidFill>
                  <a:srgbClr val="FFFFFF"/>
                </a:solidFill>
              </a:rPr>
              <a:t>	</a:t>
            </a:r>
            <a:r>
              <a:rPr lang="zh-TW" altLang="en-US" sz="3200" dirty="0">
                <a:solidFill>
                  <a:srgbClr val="FFFFFF"/>
                </a:solidFill>
              </a:rPr>
              <a:t>學生實習應徵</a:t>
            </a:r>
            <a:br>
              <a:rPr lang="en-US" altLang="zh-TW" sz="3200" dirty="0">
                <a:solidFill>
                  <a:srgbClr val="FFFFFF"/>
                </a:solidFill>
              </a:rPr>
            </a:br>
            <a:r>
              <a:rPr lang="en-US" altLang="zh-TW" sz="3200" dirty="0">
                <a:solidFill>
                  <a:srgbClr val="FFFFFF"/>
                </a:solidFill>
              </a:rPr>
              <a:t>	</a:t>
            </a:r>
            <a:r>
              <a:rPr lang="zh-TW" altLang="en-US" sz="3200" dirty="0">
                <a:solidFill>
                  <a:srgbClr val="FFFFFF"/>
                </a:solidFill>
              </a:rPr>
              <a:t>教師職務列表</a:t>
            </a:r>
            <a:br>
              <a:rPr lang="en-US" altLang="zh-TW" sz="3200" dirty="0">
                <a:solidFill>
                  <a:srgbClr val="FFFFFF"/>
                </a:solidFill>
              </a:rPr>
            </a:br>
            <a:endParaRPr lang="zh-tw" sz="2400" dirty="0">
              <a:solidFill>
                <a:srgbClr val="FFFFFF"/>
              </a:solidFill>
            </a:endParaRPr>
          </a:p>
        </p:txBody>
      </p:sp>
      <p:pic>
        <p:nvPicPr>
          <p:cNvPr id="4" name="圖片 3">
            <a:extLst>
              <a:ext uri="{FF2B5EF4-FFF2-40B4-BE49-F238E27FC236}">
                <a16:creationId xmlns:a16="http://schemas.microsoft.com/office/drawing/2014/main" id="{B02921EC-6483-4322-89FC-0E297F8854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412" y="2738437"/>
            <a:ext cx="10163175" cy="1381125"/>
          </a:xfrm>
          <a:prstGeom prst="rect">
            <a:avLst/>
          </a:prstGeom>
        </p:spPr>
      </p:pic>
    </p:spTree>
    <p:extLst>
      <p:ext uri="{BB962C8B-B14F-4D97-AF65-F5344CB8AC3E}">
        <p14:creationId xmlns:p14="http://schemas.microsoft.com/office/powerpoint/2010/main" val="37827817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1097280" y="520117"/>
            <a:ext cx="10058400" cy="5545123"/>
          </a:xfrm>
        </p:spPr>
        <p:txBody>
          <a:bodyPr rtlCol="0" anchor="t">
            <a:normAutofit/>
          </a:bodyPr>
          <a:lstStyle/>
          <a:p>
            <a:pPr lvl="0" rtl="0"/>
            <a:r>
              <a:rPr lang="zh-TW" altLang="en-US" sz="3200" b="1" dirty="0">
                <a:solidFill>
                  <a:srgbClr val="FFFFFF"/>
                </a:solidFill>
              </a:rPr>
              <a:t>意見反應的資料欄位</a:t>
            </a:r>
            <a:br>
              <a:rPr lang="en-US" altLang="zh-TW" sz="3200" b="1" dirty="0">
                <a:solidFill>
                  <a:srgbClr val="FFFFFF"/>
                </a:solidFill>
              </a:rPr>
            </a:br>
            <a:r>
              <a:rPr lang="zh-TW" altLang="en-US" sz="3200" dirty="0">
                <a:solidFill>
                  <a:srgbClr val="FFFFFF"/>
                </a:solidFill>
              </a:rPr>
              <a:t>會用到的頁面：</a:t>
            </a:r>
            <a:br>
              <a:rPr lang="en-US" altLang="zh-TW" sz="3200" dirty="0">
                <a:solidFill>
                  <a:srgbClr val="FFFFFF"/>
                </a:solidFill>
              </a:rPr>
            </a:br>
            <a:r>
              <a:rPr lang="en-US" altLang="zh-TW" sz="3200" dirty="0">
                <a:solidFill>
                  <a:srgbClr val="FFFFFF"/>
                </a:solidFill>
              </a:rPr>
              <a:t>	</a:t>
            </a:r>
            <a:r>
              <a:rPr lang="zh-TW" altLang="en-US" sz="3200" dirty="0">
                <a:solidFill>
                  <a:srgbClr val="FFFFFF"/>
                </a:solidFill>
              </a:rPr>
              <a:t>學生意見反應</a:t>
            </a:r>
            <a:br>
              <a:rPr lang="en-US" altLang="zh-TW" sz="3200" dirty="0">
                <a:solidFill>
                  <a:srgbClr val="FFFFFF"/>
                </a:solidFill>
              </a:rPr>
            </a:br>
            <a:r>
              <a:rPr lang="en-US" altLang="zh-TW" sz="3200" dirty="0">
                <a:solidFill>
                  <a:srgbClr val="FFFFFF"/>
                </a:solidFill>
              </a:rPr>
              <a:t>	</a:t>
            </a:r>
            <a:r>
              <a:rPr lang="zh-TW" altLang="en-US" sz="3200" dirty="0">
                <a:solidFill>
                  <a:srgbClr val="FFFFFF"/>
                </a:solidFill>
              </a:rPr>
              <a:t>教師意見審核</a:t>
            </a:r>
            <a:br>
              <a:rPr lang="en-US" altLang="zh-TW" sz="3200" dirty="0">
                <a:solidFill>
                  <a:srgbClr val="FFFFFF"/>
                </a:solidFill>
              </a:rPr>
            </a:br>
            <a:r>
              <a:rPr lang="en-US" altLang="zh-TW" sz="3200" dirty="0">
                <a:solidFill>
                  <a:srgbClr val="FFFFFF"/>
                </a:solidFill>
              </a:rPr>
              <a:t>	</a:t>
            </a:r>
            <a:r>
              <a:rPr lang="zh-TW" altLang="en-US" sz="3200" dirty="0">
                <a:solidFill>
                  <a:srgbClr val="FFFFFF"/>
                </a:solidFill>
              </a:rPr>
              <a:t>廠商意見回覆</a:t>
            </a:r>
            <a:br>
              <a:rPr lang="en-US" altLang="zh-TW" sz="3200" b="1" dirty="0">
                <a:solidFill>
                  <a:srgbClr val="FFFFFF"/>
                </a:solidFill>
              </a:rPr>
            </a:br>
            <a:br>
              <a:rPr lang="en-US" altLang="zh-TW" sz="3200" b="1" dirty="0">
                <a:solidFill>
                  <a:srgbClr val="FFFFFF"/>
                </a:solidFill>
              </a:rPr>
            </a:br>
            <a:br>
              <a:rPr lang="en-US" altLang="zh-TW" sz="3200" b="1" dirty="0">
                <a:solidFill>
                  <a:srgbClr val="FFFFFF"/>
                </a:solidFill>
              </a:rPr>
            </a:br>
            <a:br>
              <a:rPr lang="en-US" altLang="zh-TW" sz="2400" b="1" dirty="0">
                <a:solidFill>
                  <a:srgbClr val="FFFFFF"/>
                </a:solidFill>
              </a:rPr>
            </a:br>
            <a:r>
              <a:rPr lang="zh-TW" altLang="en-US" sz="2400" b="1" dirty="0">
                <a:solidFill>
                  <a:srgbClr val="FFFFFF"/>
                </a:solidFill>
              </a:rPr>
              <a:t>        </a:t>
            </a:r>
            <a:endParaRPr lang="zh-tw" sz="2400" dirty="0">
              <a:solidFill>
                <a:srgbClr val="FFFFFF"/>
              </a:solidFill>
            </a:endParaRPr>
          </a:p>
        </p:txBody>
      </p:sp>
      <p:pic>
        <p:nvPicPr>
          <p:cNvPr id="7" name="圖片 6">
            <a:extLst>
              <a:ext uri="{FF2B5EF4-FFF2-40B4-BE49-F238E27FC236}">
                <a16:creationId xmlns:a16="http://schemas.microsoft.com/office/drawing/2014/main" id="{FEDA2144-938E-40E9-996D-1F72B58600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0053" y="3429000"/>
            <a:ext cx="8391894" cy="2462170"/>
          </a:xfrm>
          <a:prstGeom prst="rect">
            <a:avLst/>
          </a:prstGeom>
        </p:spPr>
      </p:pic>
    </p:spTree>
    <p:extLst>
      <p:ext uri="{BB962C8B-B14F-4D97-AF65-F5344CB8AC3E}">
        <p14:creationId xmlns:p14="http://schemas.microsoft.com/office/powerpoint/2010/main" val="42338246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1097280" y="520117"/>
            <a:ext cx="5199881" cy="5603846"/>
          </a:xfrm>
        </p:spPr>
        <p:txBody>
          <a:bodyPr rtlCol="0" anchor="t">
            <a:normAutofit/>
          </a:bodyPr>
          <a:lstStyle/>
          <a:p>
            <a:pPr lvl="0" rtl="0"/>
            <a:r>
              <a:rPr lang="zh-TW" altLang="en-US" sz="3200" b="1" dirty="0">
                <a:solidFill>
                  <a:srgbClr val="FFFFFF"/>
                </a:solidFill>
              </a:rPr>
              <a:t>遇到困難</a:t>
            </a:r>
            <a:r>
              <a:rPr lang="en-US" altLang="zh-TW" sz="3200" b="1" dirty="0">
                <a:solidFill>
                  <a:srgbClr val="FFFFFF"/>
                </a:solidFill>
              </a:rPr>
              <a:t>:</a:t>
            </a:r>
            <a:br>
              <a:rPr lang="en-US" altLang="zh-TW" sz="3200" b="1" dirty="0">
                <a:solidFill>
                  <a:srgbClr val="FFFFFF"/>
                </a:solidFill>
              </a:rPr>
            </a:br>
            <a:r>
              <a:rPr lang="en-US" altLang="zh-TW" sz="3200" b="1" dirty="0">
                <a:solidFill>
                  <a:srgbClr val="FFFFFF"/>
                </a:solidFill>
              </a:rPr>
              <a:t>1.</a:t>
            </a:r>
            <a:r>
              <a:rPr lang="zh-TW" altLang="en-US" sz="3200" b="1" dirty="0">
                <a:solidFill>
                  <a:srgbClr val="FFFFFF"/>
                </a:solidFill>
              </a:rPr>
              <a:t> </a:t>
            </a:r>
            <a:r>
              <a:rPr lang="zh-TW" altLang="en-US" sz="2400" b="1" dirty="0">
                <a:solidFill>
                  <a:srgbClr val="FFFFFF"/>
                </a:solidFill>
              </a:rPr>
              <a:t>因</a:t>
            </a:r>
            <a:r>
              <a:rPr lang="en-US" altLang="zh-TW" sz="2400" b="1" dirty="0">
                <a:solidFill>
                  <a:srgbClr val="FFFFFF"/>
                </a:solidFill>
              </a:rPr>
              <a:t>Google</a:t>
            </a:r>
            <a:r>
              <a:rPr lang="zh-TW" altLang="en-US" sz="2400" b="1" dirty="0">
                <a:solidFill>
                  <a:srgbClr val="FFFFFF"/>
                </a:solidFill>
              </a:rPr>
              <a:t>信箱改版，不能直接使用第三方程式寄信，導致我們的徵才功能目前無法使用，最近在嘗試</a:t>
            </a:r>
            <a:r>
              <a:rPr lang="en-US" altLang="zh-TW" sz="2400" b="1" dirty="0">
                <a:solidFill>
                  <a:srgbClr val="FFFFFF"/>
                </a:solidFill>
              </a:rPr>
              <a:t>OAuth2</a:t>
            </a:r>
            <a:r>
              <a:rPr lang="zh-TW" altLang="en-US" sz="2400" b="1" dirty="0">
                <a:solidFill>
                  <a:srgbClr val="FFFFFF"/>
                </a:solidFill>
              </a:rPr>
              <a:t>進行寄信的功能。</a:t>
            </a:r>
            <a:br>
              <a:rPr lang="en-US" altLang="zh-TW" sz="2400" b="1" dirty="0">
                <a:solidFill>
                  <a:srgbClr val="FFFFFF"/>
                </a:solidFill>
              </a:rPr>
            </a:br>
            <a:br>
              <a:rPr lang="en-US" altLang="zh-TW" sz="2400" b="1" dirty="0">
                <a:solidFill>
                  <a:srgbClr val="FFFFFF"/>
                </a:solidFill>
              </a:rPr>
            </a:br>
            <a:r>
              <a:rPr lang="en-US" altLang="zh-TW" sz="3200" b="1" dirty="0">
                <a:solidFill>
                  <a:srgbClr val="FFFFFF"/>
                </a:solidFill>
              </a:rPr>
              <a:t>2.</a:t>
            </a:r>
            <a:r>
              <a:rPr lang="zh-TW" altLang="en-US" sz="3200" b="1" dirty="0">
                <a:solidFill>
                  <a:srgbClr val="FFFFFF"/>
                </a:solidFill>
              </a:rPr>
              <a:t> </a:t>
            </a:r>
            <a:r>
              <a:rPr lang="zh-TW" altLang="en-US" sz="2400" b="1" dirty="0">
                <a:solidFill>
                  <a:srgbClr val="FFFFFF"/>
                </a:solidFill>
              </a:rPr>
              <a:t>目前無法讓使用者下載其上傳的</a:t>
            </a:r>
            <a:r>
              <a:rPr lang="en-US" altLang="zh-TW" sz="2400" b="1" dirty="0">
                <a:solidFill>
                  <a:srgbClr val="FFFFFF"/>
                </a:solidFill>
              </a:rPr>
              <a:t>PDF</a:t>
            </a:r>
            <a:r>
              <a:rPr lang="zh-TW" altLang="en-US" sz="2400" b="1">
                <a:solidFill>
                  <a:srgbClr val="FFFFFF"/>
                </a:solidFill>
              </a:rPr>
              <a:t>檔案。</a:t>
            </a:r>
            <a:br>
              <a:rPr lang="en-US" altLang="zh-TW" sz="3200" b="1" dirty="0">
                <a:solidFill>
                  <a:srgbClr val="FFFFFF"/>
                </a:solidFill>
              </a:rPr>
            </a:br>
            <a:br>
              <a:rPr lang="en-US" altLang="zh-TW" sz="3200" b="1" dirty="0">
                <a:solidFill>
                  <a:srgbClr val="FFFFFF"/>
                </a:solidFill>
              </a:rPr>
            </a:br>
            <a:br>
              <a:rPr lang="en-US" altLang="zh-TW" sz="3200" b="1" dirty="0">
                <a:solidFill>
                  <a:srgbClr val="FFFFFF"/>
                </a:solidFill>
              </a:rPr>
            </a:br>
            <a:br>
              <a:rPr lang="en-US" altLang="zh-TW" sz="3200" b="1" dirty="0">
                <a:solidFill>
                  <a:srgbClr val="FFFFFF"/>
                </a:solidFill>
              </a:rPr>
            </a:br>
            <a:br>
              <a:rPr lang="en-US" altLang="zh-TW" sz="2400" b="1" dirty="0">
                <a:solidFill>
                  <a:srgbClr val="FFFFFF"/>
                </a:solidFill>
              </a:rPr>
            </a:br>
            <a:r>
              <a:rPr lang="zh-TW" altLang="en-US" sz="2400" b="1" dirty="0">
                <a:solidFill>
                  <a:srgbClr val="FFFFFF"/>
                </a:solidFill>
              </a:rPr>
              <a:t>        </a:t>
            </a:r>
            <a:endParaRPr lang="zh-tw" sz="2400" dirty="0">
              <a:solidFill>
                <a:srgbClr val="FFFFFF"/>
              </a:solidFill>
            </a:endParaRPr>
          </a:p>
        </p:txBody>
      </p:sp>
      <p:pic>
        <p:nvPicPr>
          <p:cNvPr id="4" name="圖片 3">
            <a:extLst>
              <a:ext uri="{FF2B5EF4-FFF2-40B4-BE49-F238E27FC236}">
                <a16:creationId xmlns:a16="http://schemas.microsoft.com/office/drawing/2014/main" id="{ED6936AF-3DBA-4C07-B077-949A7E6275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7161" y="278802"/>
            <a:ext cx="5067300" cy="6086475"/>
          </a:xfrm>
          <a:prstGeom prst="rect">
            <a:avLst/>
          </a:prstGeom>
        </p:spPr>
      </p:pic>
    </p:spTree>
    <p:extLst>
      <p:ext uri="{BB962C8B-B14F-4D97-AF65-F5344CB8AC3E}">
        <p14:creationId xmlns:p14="http://schemas.microsoft.com/office/powerpoint/2010/main" val="16754615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rtlCol="0" anchor="ctr">
            <a:normAutofit/>
          </a:bodyPr>
          <a:lstStyle/>
          <a:p>
            <a:pPr lvl="0" algn="ctr" rtl="0"/>
            <a:r>
              <a:rPr lang="zh-TW" altLang="en-US" sz="4800" dirty="0">
                <a:solidFill>
                  <a:schemeClr val="bg1"/>
                </a:solidFill>
              </a:rPr>
              <a:t>報告結束</a:t>
            </a:r>
            <a:endParaRPr lang="zh-tw" sz="4800" i="1" dirty="0">
              <a:solidFill>
                <a:schemeClr val="bg1"/>
              </a:solidFill>
            </a:endParaRPr>
          </a:p>
        </p:txBody>
      </p:sp>
    </p:spTree>
    <p:extLst>
      <p:ext uri="{BB962C8B-B14F-4D97-AF65-F5344CB8AC3E}">
        <p14:creationId xmlns:p14="http://schemas.microsoft.com/office/powerpoint/2010/main" val="3887576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1066800" y="411062"/>
            <a:ext cx="10058400" cy="4488110"/>
          </a:xfrm>
        </p:spPr>
        <p:txBody>
          <a:bodyPr rtlCol="0" anchor="t">
            <a:normAutofit fontScale="90000"/>
          </a:bodyPr>
          <a:lstStyle/>
          <a:p>
            <a:pPr lvl="0" rtl="0">
              <a:lnSpc>
                <a:spcPct val="150000"/>
              </a:lnSpc>
            </a:pPr>
            <a:r>
              <a:rPr lang="zh-TW" altLang="en-US" sz="3200" dirty="0">
                <a:solidFill>
                  <a:srgbClr val="FFFFFF"/>
                </a:solidFill>
              </a:rPr>
              <a:t>工作項目：</a:t>
            </a:r>
            <a:br>
              <a:rPr lang="en-US" altLang="zh-TW" sz="3200" dirty="0">
                <a:solidFill>
                  <a:srgbClr val="FFFFFF"/>
                </a:solidFill>
              </a:rPr>
            </a:br>
            <a:r>
              <a:rPr lang="zh-TW" altLang="en-US" sz="3200" dirty="0">
                <a:solidFill>
                  <a:srgbClr val="FFFFFF"/>
                </a:solidFill>
              </a:rPr>
              <a:t>     </a:t>
            </a:r>
            <a:r>
              <a:rPr lang="en-US" altLang="zh-TW" sz="3200" dirty="0">
                <a:solidFill>
                  <a:srgbClr val="FFFFFF"/>
                </a:solidFill>
              </a:rPr>
              <a:t>	1.</a:t>
            </a:r>
            <a:r>
              <a:rPr lang="zh-TW" altLang="en-US" sz="3200" dirty="0">
                <a:solidFill>
                  <a:srgbClr val="FFFFFF"/>
                </a:solidFill>
              </a:rPr>
              <a:t> 網站的基礎架設</a:t>
            </a:r>
            <a:r>
              <a:rPr lang="en-US" altLang="zh-TW" sz="3200" dirty="0">
                <a:solidFill>
                  <a:srgbClr val="FFFFFF"/>
                </a:solidFill>
              </a:rPr>
              <a:t>(html)</a:t>
            </a:r>
            <a:br>
              <a:rPr lang="en-US" altLang="zh-TW" sz="3200" dirty="0">
                <a:solidFill>
                  <a:srgbClr val="FFFFFF"/>
                </a:solidFill>
              </a:rPr>
            </a:br>
            <a:r>
              <a:rPr lang="zh-TW" altLang="en-US" sz="3200" dirty="0">
                <a:solidFill>
                  <a:srgbClr val="FFFFFF"/>
                </a:solidFill>
              </a:rPr>
              <a:t>       </a:t>
            </a:r>
            <a:r>
              <a:rPr lang="en-US" altLang="zh-TW" sz="3200" dirty="0">
                <a:solidFill>
                  <a:srgbClr val="FFFFFF"/>
                </a:solidFill>
              </a:rPr>
              <a:t>	2.</a:t>
            </a:r>
            <a:r>
              <a:rPr lang="zh-TW" altLang="en-US" sz="3200" dirty="0">
                <a:solidFill>
                  <a:srgbClr val="FFFFFF"/>
                </a:solidFill>
              </a:rPr>
              <a:t>網頁美化</a:t>
            </a:r>
            <a:r>
              <a:rPr lang="en-US" altLang="zh-TW" sz="3200" dirty="0">
                <a:solidFill>
                  <a:srgbClr val="FFFFFF"/>
                </a:solidFill>
              </a:rPr>
              <a:t>(</a:t>
            </a:r>
            <a:r>
              <a:rPr lang="en-US" altLang="zh-TW" sz="3200" dirty="0" err="1">
                <a:solidFill>
                  <a:srgbClr val="FFFFFF"/>
                </a:solidFill>
              </a:rPr>
              <a:t>css</a:t>
            </a:r>
            <a:r>
              <a:rPr lang="en-US" altLang="zh-TW" sz="3200" dirty="0">
                <a:solidFill>
                  <a:srgbClr val="FFFFFF"/>
                </a:solidFill>
              </a:rPr>
              <a:t>)</a:t>
            </a:r>
            <a:br>
              <a:rPr lang="en-US" altLang="zh-TW" sz="3200" dirty="0">
                <a:solidFill>
                  <a:srgbClr val="FFFFFF"/>
                </a:solidFill>
              </a:rPr>
            </a:br>
            <a:r>
              <a:rPr lang="en-US" altLang="zh-TW" sz="3200" dirty="0">
                <a:solidFill>
                  <a:srgbClr val="FFFFFF"/>
                </a:solidFill>
              </a:rPr>
              <a:t>	3.</a:t>
            </a:r>
            <a:r>
              <a:rPr lang="zh-TW" altLang="en-US" sz="3200" dirty="0">
                <a:solidFill>
                  <a:srgbClr val="FFFFFF"/>
                </a:solidFill>
              </a:rPr>
              <a:t>網頁互動的效果</a:t>
            </a:r>
            <a:r>
              <a:rPr lang="en-US" altLang="zh-TW" sz="3200" dirty="0">
                <a:solidFill>
                  <a:srgbClr val="FFFFFF"/>
                </a:solidFill>
              </a:rPr>
              <a:t>(</a:t>
            </a:r>
            <a:r>
              <a:rPr lang="en-US" altLang="zh-TW" sz="3200" dirty="0" err="1">
                <a:solidFill>
                  <a:srgbClr val="FFFFFF"/>
                </a:solidFill>
              </a:rPr>
              <a:t>javascript</a:t>
            </a:r>
            <a:r>
              <a:rPr lang="en-US" altLang="zh-TW" sz="3200" dirty="0">
                <a:solidFill>
                  <a:srgbClr val="FFFFFF"/>
                </a:solidFill>
              </a:rPr>
              <a:t>, </a:t>
            </a:r>
            <a:r>
              <a:rPr lang="en-US" altLang="zh-TW" sz="3200" dirty="0" err="1">
                <a:solidFill>
                  <a:srgbClr val="FFFFFF"/>
                </a:solidFill>
              </a:rPr>
              <a:t>jquery</a:t>
            </a:r>
            <a:r>
              <a:rPr lang="en-US" altLang="zh-TW" sz="3200" dirty="0">
                <a:solidFill>
                  <a:srgbClr val="FFFFFF"/>
                </a:solidFill>
              </a:rPr>
              <a:t>)</a:t>
            </a:r>
            <a:br>
              <a:rPr lang="en-US" altLang="zh-TW" sz="3200" dirty="0">
                <a:solidFill>
                  <a:srgbClr val="FFFFFF"/>
                </a:solidFill>
              </a:rPr>
            </a:br>
            <a:r>
              <a:rPr lang="en-US" altLang="zh-TW" sz="3200" dirty="0">
                <a:solidFill>
                  <a:srgbClr val="FFFFFF"/>
                </a:solidFill>
              </a:rPr>
              <a:t>	4.</a:t>
            </a:r>
            <a:r>
              <a:rPr lang="zh-TW" altLang="en-US" sz="3200" dirty="0">
                <a:solidFill>
                  <a:srgbClr val="FFFFFF"/>
                </a:solidFill>
              </a:rPr>
              <a:t>資料庫的連接</a:t>
            </a:r>
            <a:r>
              <a:rPr lang="en-US" altLang="zh-TW" sz="3200" dirty="0">
                <a:solidFill>
                  <a:srgbClr val="FFFFFF"/>
                </a:solidFill>
              </a:rPr>
              <a:t>(php)</a:t>
            </a:r>
            <a:br>
              <a:rPr lang="en-US" altLang="zh-TW" sz="3200" dirty="0">
                <a:solidFill>
                  <a:srgbClr val="FFFFFF"/>
                </a:solidFill>
              </a:rPr>
            </a:br>
            <a:r>
              <a:rPr lang="en-US" altLang="zh-TW" sz="3200" dirty="0">
                <a:solidFill>
                  <a:srgbClr val="FFFFFF"/>
                </a:solidFill>
              </a:rPr>
              <a:t>	5.</a:t>
            </a:r>
            <a:r>
              <a:rPr lang="zh-TW" altLang="en-US" sz="3200" dirty="0">
                <a:solidFill>
                  <a:srgbClr val="FFFFFF"/>
                </a:solidFill>
              </a:rPr>
              <a:t>資料庫管理</a:t>
            </a:r>
            <a:r>
              <a:rPr lang="en-US" altLang="zh-TW" sz="3200" dirty="0">
                <a:solidFill>
                  <a:srgbClr val="FFFFFF"/>
                </a:solidFill>
              </a:rPr>
              <a:t>(</a:t>
            </a:r>
            <a:r>
              <a:rPr lang="en-US" altLang="zh-TW" sz="3200" dirty="0" err="1">
                <a:solidFill>
                  <a:srgbClr val="FFFFFF"/>
                </a:solidFill>
              </a:rPr>
              <a:t>MySql</a:t>
            </a:r>
            <a:r>
              <a:rPr lang="en-US" altLang="zh-TW" sz="3200" dirty="0">
                <a:solidFill>
                  <a:srgbClr val="FFFFFF"/>
                </a:solidFill>
              </a:rPr>
              <a:t>)</a:t>
            </a:r>
            <a:br>
              <a:rPr lang="en-US" altLang="zh-TW" sz="2400" dirty="0">
                <a:solidFill>
                  <a:srgbClr val="FFFFFF"/>
                </a:solidFill>
              </a:rPr>
            </a:br>
            <a:endParaRPr lang="zh-tw" sz="2400" dirty="0">
              <a:solidFill>
                <a:srgbClr val="FFFFFF"/>
              </a:solidFill>
            </a:endParaRPr>
          </a:p>
        </p:txBody>
      </p:sp>
      <p:sp>
        <p:nvSpPr>
          <p:cNvPr id="6" name="標題 1">
            <a:extLst>
              <a:ext uri="{FF2B5EF4-FFF2-40B4-BE49-F238E27FC236}">
                <a16:creationId xmlns:a16="http://schemas.microsoft.com/office/drawing/2014/main" id="{34DDEDD0-6EC3-4765-835B-34E48F42B728}"/>
              </a:ext>
            </a:extLst>
          </p:cNvPr>
          <p:cNvSpPr txBox="1">
            <a:spLocks/>
          </p:cNvSpPr>
          <p:nvPr/>
        </p:nvSpPr>
        <p:spPr>
          <a:xfrm>
            <a:off x="1359831" y="55914"/>
            <a:ext cx="10058400" cy="13740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ingLiu" panose="02020509000000000000" pitchFamily="49" charset="-120"/>
                <a:ea typeface="MingLiu" panose="02020509000000000000" pitchFamily="49" charset="-120"/>
                <a:cs typeface="+mj-cs"/>
              </a:defRPr>
            </a:lvl1pPr>
          </a:lstStyle>
          <a:p>
            <a:pPr algn="ctr"/>
            <a:endParaRPr lang="zh-tw" sz="6000" dirty="0">
              <a:solidFill>
                <a:srgbClr val="FFFFFF"/>
              </a:solidFill>
              <a:latin typeface="微軟正黑體 Light" panose="020B0304030504040204" pitchFamily="34" charset="-120"/>
              <a:ea typeface="微軟正黑體 Light" panose="020B0304030504040204" pitchFamily="34" charset="-120"/>
            </a:endParaRPr>
          </a:p>
        </p:txBody>
      </p:sp>
    </p:spTree>
    <p:extLst>
      <p:ext uri="{BB962C8B-B14F-4D97-AF65-F5344CB8AC3E}">
        <p14:creationId xmlns:p14="http://schemas.microsoft.com/office/powerpoint/2010/main" val="3491318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1097280" y="1365182"/>
            <a:ext cx="10058400" cy="3285938"/>
          </a:xfrm>
        </p:spPr>
        <p:txBody>
          <a:bodyPr rtlCol="0" anchor="t">
            <a:normAutofit/>
          </a:bodyPr>
          <a:lstStyle/>
          <a:p>
            <a:pPr lvl="0" rtl="0"/>
            <a:br>
              <a:rPr lang="en-US" altLang="zh-TW" sz="2800" dirty="0">
                <a:solidFill>
                  <a:srgbClr val="FFFFFF"/>
                </a:solidFill>
              </a:rPr>
            </a:br>
            <a:r>
              <a:rPr lang="zh-TW" altLang="en-US" sz="3200" dirty="0">
                <a:solidFill>
                  <a:srgbClr val="FFFFFF"/>
                </a:solidFill>
              </a:rPr>
              <a:t>使用語言：</a:t>
            </a:r>
            <a:r>
              <a:rPr lang="en-US" altLang="zh-TW" sz="3200" dirty="0">
                <a:solidFill>
                  <a:srgbClr val="FFFFFF"/>
                </a:solidFill>
              </a:rPr>
              <a:t>HTML, CSS, </a:t>
            </a:r>
            <a:r>
              <a:rPr lang="en-US" altLang="zh-TW" sz="3200" dirty="0" err="1">
                <a:solidFill>
                  <a:srgbClr val="FFFFFF"/>
                </a:solidFill>
              </a:rPr>
              <a:t>JQuery</a:t>
            </a:r>
            <a:r>
              <a:rPr lang="en-US" altLang="zh-TW" sz="3200" dirty="0">
                <a:solidFill>
                  <a:srgbClr val="FFFFFF"/>
                </a:solidFill>
              </a:rPr>
              <a:t>, JavaScript, PHP, </a:t>
            </a:r>
            <a:r>
              <a:rPr lang="en-US" altLang="zh-TW" sz="3200" dirty="0" err="1">
                <a:solidFill>
                  <a:srgbClr val="FFFFFF"/>
                </a:solidFill>
              </a:rPr>
              <a:t>MySql</a:t>
            </a:r>
            <a:r>
              <a:rPr lang="en-US" altLang="zh-TW" sz="3200" dirty="0">
                <a:solidFill>
                  <a:srgbClr val="FFFFFF"/>
                </a:solidFill>
              </a:rPr>
              <a:t> </a:t>
            </a:r>
            <a:br>
              <a:rPr lang="en-US" altLang="zh-TW" sz="3200" dirty="0">
                <a:solidFill>
                  <a:srgbClr val="FFFFFF"/>
                </a:solidFill>
              </a:rPr>
            </a:br>
            <a:br>
              <a:rPr lang="en-US" altLang="zh-TW" sz="2400" dirty="0">
                <a:solidFill>
                  <a:srgbClr val="FFFFFF"/>
                </a:solidFill>
              </a:rPr>
            </a:br>
            <a:br>
              <a:rPr lang="en-US" altLang="zh-TW" sz="2400" dirty="0">
                <a:solidFill>
                  <a:srgbClr val="FFFFFF"/>
                </a:solidFill>
              </a:rPr>
            </a:br>
            <a:br>
              <a:rPr lang="en-US" altLang="zh-TW" sz="2400" dirty="0">
                <a:solidFill>
                  <a:srgbClr val="FFFFFF"/>
                </a:solidFill>
              </a:rPr>
            </a:br>
            <a:r>
              <a:rPr lang="zh-TW" altLang="en-US" sz="3200" dirty="0">
                <a:solidFill>
                  <a:srgbClr val="FFFFFF"/>
                </a:solidFill>
              </a:rPr>
              <a:t>使用工具：</a:t>
            </a:r>
            <a:r>
              <a:rPr lang="en-US" altLang="zh-TW" sz="3200" dirty="0">
                <a:solidFill>
                  <a:srgbClr val="FFFFFF"/>
                </a:solidFill>
              </a:rPr>
              <a:t>Visual Studio Code , </a:t>
            </a:r>
            <a:r>
              <a:rPr lang="en-US" altLang="zh-TW" sz="3200" dirty="0" err="1">
                <a:solidFill>
                  <a:srgbClr val="FFFFFF"/>
                </a:solidFill>
              </a:rPr>
              <a:t>Github</a:t>
            </a:r>
            <a:endParaRPr lang="zh-tw" sz="2400" dirty="0">
              <a:solidFill>
                <a:srgbClr val="FFFFFF"/>
              </a:solidFill>
            </a:endParaRPr>
          </a:p>
        </p:txBody>
      </p:sp>
      <p:sp>
        <p:nvSpPr>
          <p:cNvPr id="6" name="標題 1">
            <a:extLst>
              <a:ext uri="{FF2B5EF4-FFF2-40B4-BE49-F238E27FC236}">
                <a16:creationId xmlns:a16="http://schemas.microsoft.com/office/drawing/2014/main" id="{34DDEDD0-6EC3-4765-835B-34E48F42B728}"/>
              </a:ext>
            </a:extLst>
          </p:cNvPr>
          <p:cNvSpPr txBox="1">
            <a:spLocks/>
          </p:cNvSpPr>
          <p:nvPr/>
        </p:nvSpPr>
        <p:spPr>
          <a:xfrm>
            <a:off x="1097280" y="152721"/>
            <a:ext cx="10058400" cy="12124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ingLiu" panose="02020509000000000000" pitchFamily="49" charset="-120"/>
                <a:ea typeface="MingLiu" panose="02020509000000000000" pitchFamily="49" charset="-120"/>
                <a:cs typeface="+mj-cs"/>
              </a:defRPr>
            </a:lvl1pPr>
          </a:lstStyle>
          <a:p>
            <a:pPr algn="ctr"/>
            <a:r>
              <a:rPr lang="zh-TW" altLang="en-US" sz="6000" dirty="0">
                <a:solidFill>
                  <a:srgbClr val="FFFFFF"/>
                </a:solidFill>
                <a:latin typeface="微軟正黑體 Light" panose="020B0304030504040204" pitchFamily="34" charset="-120"/>
                <a:ea typeface="微軟正黑體 Light" panose="020B0304030504040204" pitchFamily="34" charset="-120"/>
              </a:rPr>
              <a:t>使用的語言、工具</a:t>
            </a:r>
            <a:endParaRPr lang="zh-tw" sz="6000" dirty="0">
              <a:solidFill>
                <a:srgbClr val="FFFFFF"/>
              </a:solidFill>
              <a:latin typeface="微軟正黑體 Light" panose="020B0304030504040204" pitchFamily="34" charset="-120"/>
              <a:ea typeface="微軟正黑體 Light" panose="020B0304030504040204" pitchFamily="34" charset="-120"/>
            </a:endParaRPr>
          </a:p>
        </p:txBody>
      </p:sp>
      <p:pic>
        <p:nvPicPr>
          <p:cNvPr id="10" name="圖片 9">
            <a:extLst>
              <a:ext uri="{FF2B5EF4-FFF2-40B4-BE49-F238E27FC236}">
                <a16:creationId xmlns:a16="http://schemas.microsoft.com/office/drawing/2014/main" id="{3354B1E8-8C11-4C11-954D-731B88546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1132" y="4557888"/>
            <a:ext cx="1302215" cy="1834940"/>
          </a:xfrm>
          <a:prstGeom prst="rect">
            <a:avLst/>
          </a:prstGeom>
        </p:spPr>
      </p:pic>
      <p:pic>
        <p:nvPicPr>
          <p:cNvPr id="14" name="圖片 13">
            <a:extLst>
              <a:ext uri="{FF2B5EF4-FFF2-40B4-BE49-F238E27FC236}">
                <a16:creationId xmlns:a16="http://schemas.microsoft.com/office/drawing/2014/main" id="{32C7A656-C100-4198-B827-ABF551482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687" y="4784481"/>
            <a:ext cx="1696497" cy="1696497"/>
          </a:xfrm>
          <a:prstGeom prst="rect">
            <a:avLst/>
          </a:prstGeom>
        </p:spPr>
      </p:pic>
      <p:sp>
        <p:nvSpPr>
          <p:cNvPr id="15" name="文字方塊 14">
            <a:extLst>
              <a:ext uri="{FF2B5EF4-FFF2-40B4-BE49-F238E27FC236}">
                <a16:creationId xmlns:a16="http://schemas.microsoft.com/office/drawing/2014/main" id="{3CC65165-74AD-425D-90BD-6532E4F1C626}"/>
              </a:ext>
            </a:extLst>
          </p:cNvPr>
          <p:cNvSpPr txBox="1"/>
          <p:nvPr/>
        </p:nvSpPr>
        <p:spPr>
          <a:xfrm>
            <a:off x="733828" y="4403444"/>
            <a:ext cx="1302215" cy="523220"/>
          </a:xfrm>
          <a:prstGeom prst="rect">
            <a:avLst/>
          </a:prstGeom>
          <a:noFill/>
        </p:spPr>
        <p:txBody>
          <a:bodyPr wrap="square" rtlCol="0">
            <a:spAutoFit/>
          </a:bodyPr>
          <a:lstStyle/>
          <a:p>
            <a:pPr algn="ctr"/>
            <a:r>
              <a:rPr lang="en-US" altLang="zh-TW" sz="2800" b="1" dirty="0"/>
              <a:t>HTML</a:t>
            </a:r>
            <a:endParaRPr lang="zh-TW" altLang="en-US" sz="2800" b="1" dirty="0"/>
          </a:p>
        </p:txBody>
      </p:sp>
      <p:pic>
        <p:nvPicPr>
          <p:cNvPr id="17" name="圖片 16">
            <a:extLst>
              <a:ext uri="{FF2B5EF4-FFF2-40B4-BE49-F238E27FC236}">
                <a16:creationId xmlns:a16="http://schemas.microsoft.com/office/drawing/2014/main" id="{1F2F978D-D20F-4FA2-9E14-C7F5675638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8240" y="4752871"/>
            <a:ext cx="2486113" cy="1280348"/>
          </a:xfrm>
          <a:prstGeom prst="rect">
            <a:avLst/>
          </a:prstGeom>
        </p:spPr>
      </p:pic>
      <p:pic>
        <p:nvPicPr>
          <p:cNvPr id="19" name="圖片 18">
            <a:extLst>
              <a:ext uri="{FF2B5EF4-FFF2-40B4-BE49-F238E27FC236}">
                <a16:creationId xmlns:a16="http://schemas.microsoft.com/office/drawing/2014/main" id="{FD9C11CE-7E07-4101-A46B-F4987CB487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5904" y="5432276"/>
            <a:ext cx="1776745" cy="960552"/>
          </a:xfrm>
          <a:prstGeom prst="rect">
            <a:avLst/>
          </a:prstGeom>
        </p:spPr>
      </p:pic>
      <p:pic>
        <p:nvPicPr>
          <p:cNvPr id="21" name="圖片 20">
            <a:extLst>
              <a:ext uri="{FF2B5EF4-FFF2-40B4-BE49-F238E27FC236}">
                <a16:creationId xmlns:a16="http://schemas.microsoft.com/office/drawing/2014/main" id="{D3876EEA-D4B5-4AA5-8C5C-483E91CA26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46799" y="4426904"/>
            <a:ext cx="2244902" cy="1262577"/>
          </a:xfrm>
          <a:prstGeom prst="rect">
            <a:avLst/>
          </a:prstGeom>
        </p:spPr>
      </p:pic>
      <p:pic>
        <p:nvPicPr>
          <p:cNvPr id="23" name="圖片 22">
            <a:extLst>
              <a:ext uri="{FF2B5EF4-FFF2-40B4-BE49-F238E27FC236}">
                <a16:creationId xmlns:a16="http://schemas.microsoft.com/office/drawing/2014/main" id="{6B570D5A-2DB4-4345-8FDF-6DDE5E9117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80513" y="2658041"/>
            <a:ext cx="1674840" cy="1674840"/>
          </a:xfrm>
          <a:prstGeom prst="rect">
            <a:avLst/>
          </a:prstGeom>
        </p:spPr>
      </p:pic>
      <p:pic>
        <p:nvPicPr>
          <p:cNvPr id="25" name="圖片 24">
            <a:extLst>
              <a:ext uri="{FF2B5EF4-FFF2-40B4-BE49-F238E27FC236}">
                <a16:creationId xmlns:a16="http://schemas.microsoft.com/office/drawing/2014/main" id="{DFDDE593-2EF8-4E3E-9E31-2C51E0F0DD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21841" y="4831333"/>
            <a:ext cx="3242497" cy="1201886"/>
          </a:xfrm>
          <a:prstGeom prst="rect">
            <a:avLst/>
          </a:prstGeom>
        </p:spPr>
      </p:pic>
    </p:spTree>
    <p:extLst>
      <p:ext uri="{BB962C8B-B14F-4D97-AF65-F5344CB8AC3E}">
        <p14:creationId xmlns:p14="http://schemas.microsoft.com/office/powerpoint/2010/main" val="612808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1097280" y="1365182"/>
            <a:ext cx="10058400" cy="4440000"/>
          </a:xfrm>
        </p:spPr>
        <p:txBody>
          <a:bodyPr rtlCol="0" anchor="t">
            <a:normAutofit fontScale="90000"/>
          </a:bodyPr>
          <a:lstStyle/>
          <a:p>
            <a:pPr lvl="0" rtl="0"/>
            <a:r>
              <a:rPr lang="zh-TW" altLang="en-US" sz="3600" dirty="0">
                <a:solidFill>
                  <a:srgbClr val="FFFFFF"/>
                </a:solidFill>
              </a:rPr>
              <a:t>書籍：</a:t>
            </a:r>
            <a:br>
              <a:rPr lang="en-US" altLang="zh-TW" sz="2700" dirty="0">
                <a:solidFill>
                  <a:srgbClr val="FFFFFF"/>
                </a:solidFill>
              </a:rPr>
            </a:br>
            <a:r>
              <a:rPr lang="en-US" altLang="zh-TW" sz="3100" dirty="0">
                <a:solidFill>
                  <a:srgbClr val="FFFFFF"/>
                </a:solidFill>
              </a:rPr>
              <a:t>1.</a:t>
            </a:r>
            <a:r>
              <a:rPr lang="zh-TW" altLang="en-US" sz="3100" dirty="0">
                <a:solidFill>
                  <a:srgbClr val="FFFFFF"/>
                </a:solidFill>
              </a:rPr>
              <a:t> 最完整跨平台網頁設計：</a:t>
            </a:r>
            <a:r>
              <a:rPr lang="en-US" altLang="zh-TW" sz="3100" dirty="0">
                <a:solidFill>
                  <a:srgbClr val="FFFFFF"/>
                </a:solidFill>
              </a:rPr>
              <a:t>HTML + CSS + JavaScript + jQuery + Bootstrap + Google Maps </a:t>
            </a:r>
            <a:r>
              <a:rPr lang="zh-TW" altLang="en-US" sz="3100" dirty="0">
                <a:solidFill>
                  <a:srgbClr val="FFFFFF"/>
                </a:solidFill>
              </a:rPr>
              <a:t>王者歸來</a:t>
            </a:r>
            <a:r>
              <a:rPr lang="en-US" altLang="zh-TW" sz="3100" dirty="0">
                <a:solidFill>
                  <a:srgbClr val="FFFFFF"/>
                </a:solidFill>
              </a:rPr>
              <a:t>(</a:t>
            </a:r>
            <a:r>
              <a:rPr lang="zh-TW" altLang="en-US" sz="3100" dirty="0">
                <a:solidFill>
                  <a:srgbClr val="FFFFFF"/>
                </a:solidFill>
              </a:rPr>
              <a:t>第二版</a:t>
            </a:r>
            <a:r>
              <a:rPr lang="en-US" altLang="zh-TW" sz="3100" dirty="0">
                <a:solidFill>
                  <a:srgbClr val="FFFFFF"/>
                </a:solidFill>
              </a:rPr>
              <a:t>)(</a:t>
            </a:r>
            <a:r>
              <a:rPr lang="zh-TW" altLang="en-US" sz="3100" dirty="0">
                <a:solidFill>
                  <a:srgbClr val="FFFFFF"/>
                </a:solidFill>
              </a:rPr>
              <a:t>全彩印刷</a:t>
            </a:r>
            <a:r>
              <a:rPr lang="en-US" altLang="zh-TW" sz="3100" dirty="0">
                <a:solidFill>
                  <a:srgbClr val="FFFFFF"/>
                </a:solidFill>
              </a:rPr>
              <a:t>)</a:t>
            </a:r>
            <a:br>
              <a:rPr lang="en-US" altLang="zh-TW" sz="3100" dirty="0">
                <a:solidFill>
                  <a:srgbClr val="FFFFFF"/>
                </a:solidFill>
              </a:rPr>
            </a:br>
            <a:r>
              <a:rPr lang="en-US" altLang="zh-TW" sz="3100" dirty="0">
                <a:solidFill>
                  <a:srgbClr val="FFFFFF"/>
                </a:solidFill>
              </a:rPr>
              <a:t>2.</a:t>
            </a:r>
            <a:r>
              <a:rPr lang="zh-TW" altLang="en-US" sz="3100" dirty="0">
                <a:solidFill>
                  <a:srgbClr val="FFFFFF"/>
                </a:solidFill>
              </a:rPr>
              <a:t> </a:t>
            </a:r>
            <a:r>
              <a:rPr lang="en-US" altLang="zh-TW" sz="3100" dirty="0">
                <a:solidFill>
                  <a:srgbClr val="FFFFFF"/>
                </a:solidFill>
              </a:rPr>
              <a:t>PHP </a:t>
            </a:r>
            <a:r>
              <a:rPr lang="zh-TW" altLang="en-US" sz="3100" dirty="0">
                <a:solidFill>
                  <a:srgbClr val="FFFFFF"/>
                </a:solidFill>
              </a:rPr>
              <a:t>程式設計</a:t>
            </a:r>
            <a:r>
              <a:rPr lang="en-US" altLang="zh-TW" sz="3100" dirty="0">
                <a:solidFill>
                  <a:srgbClr val="FFFFFF"/>
                </a:solidFill>
              </a:rPr>
              <a:t>, 4/e (Programming PHP, 4/e)</a:t>
            </a:r>
            <a:br>
              <a:rPr lang="en-US" altLang="zh-TW" sz="2400" dirty="0">
                <a:solidFill>
                  <a:srgbClr val="FFFFFF"/>
                </a:solidFill>
              </a:rPr>
            </a:br>
            <a:br>
              <a:rPr lang="en-US" altLang="zh-TW" sz="2400" dirty="0">
                <a:solidFill>
                  <a:srgbClr val="FFFFFF"/>
                </a:solidFill>
              </a:rPr>
            </a:br>
            <a:r>
              <a:rPr lang="zh-TW" altLang="en-US" sz="3600" dirty="0">
                <a:solidFill>
                  <a:srgbClr val="FFFFFF"/>
                </a:solidFill>
              </a:rPr>
              <a:t>修過的課：</a:t>
            </a:r>
            <a:br>
              <a:rPr lang="en-US" altLang="zh-TW" sz="3100" dirty="0">
                <a:solidFill>
                  <a:srgbClr val="FFFFFF"/>
                </a:solidFill>
              </a:rPr>
            </a:br>
            <a:r>
              <a:rPr lang="en-US" altLang="zh-TW" sz="3100" dirty="0">
                <a:solidFill>
                  <a:srgbClr val="FFFFFF"/>
                </a:solidFill>
              </a:rPr>
              <a:t> </a:t>
            </a:r>
            <a:r>
              <a:rPr lang="en-US" altLang="zh-TW" sz="2700" dirty="0">
                <a:solidFill>
                  <a:srgbClr val="FFFFFF"/>
                </a:solidFill>
              </a:rPr>
              <a:t> </a:t>
            </a:r>
            <a:r>
              <a:rPr lang="en-US" altLang="zh-TW" sz="3100" dirty="0">
                <a:solidFill>
                  <a:srgbClr val="FFFFFF"/>
                </a:solidFill>
              </a:rPr>
              <a:t>1.</a:t>
            </a:r>
            <a:r>
              <a:rPr lang="zh-TW" altLang="en-US" sz="3100" dirty="0">
                <a:solidFill>
                  <a:srgbClr val="FFFFFF"/>
                </a:solidFill>
              </a:rPr>
              <a:t> 系統分析與設計</a:t>
            </a:r>
            <a:br>
              <a:rPr lang="en-US" altLang="zh-TW" sz="3100" dirty="0">
                <a:solidFill>
                  <a:srgbClr val="FFFFFF"/>
                </a:solidFill>
              </a:rPr>
            </a:br>
            <a:r>
              <a:rPr lang="en-US" altLang="zh-TW" sz="3100" dirty="0">
                <a:solidFill>
                  <a:srgbClr val="FFFFFF"/>
                </a:solidFill>
              </a:rPr>
              <a:t>  2.</a:t>
            </a:r>
            <a:r>
              <a:rPr lang="zh-TW" altLang="en-US" sz="3100" dirty="0">
                <a:solidFill>
                  <a:srgbClr val="FFFFFF"/>
                </a:solidFill>
              </a:rPr>
              <a:t> 資料庫系統</a:t>
            </a:r>
            <a:br>
              <a:rPr lang="en-US" altLang="zh-TW" sz="3100" dirty="0">
                <a:solidFill>
                  <a:srgbClr val="FFFFFF"/>
                </a:solidFill>
              </a:rPr>
            </a:br>
            <a:r>
              <a:rPr lang="en-US" altLang="zh-TW" sz="3100" dirty="0">
                <a:solidFill>
                  <a:srgbClr val="FFFFFF"/>
                </a:solidFill>
              </a:rPr>
              <a:t>  3.</a:t>
            </a:r>
            <a:r>
              <a:rPr lang="zh-TW" altLang="en-US" sz="3100" dirty="0">
                <a:solidFill>
                  <a:srgbClr val="FFFFFF"/>
                </a:solidFill>
              </a:rPr>
              <a:t> 網路／視窗程式設計</a:t>
            </a:r>
            <a:br>
              <a:rPr lang="en-US" altLang="zh-TW" sz="3100" dirty="0">
                <a:solidFill>
                  <a:srgbClr val="FFFFFF"/>
                </a:solidFill>
              </a:rPr>
            </a:br>
            <a:r>
              <a:rPr lang="en-US" altLang="zh-TW" sz="3100" dirty="0">
                <a:solidFill>
                  <a:srgbClr val="FFFFFF"/>
                </a:solidFill>
              </a:rPr>
              <a:t>  4.</a:t>
            </a:r>
            <a:r>
              <a:rPr lang="zh-TW" altLang="en-US" sz="3100" dirty="0">
                <a:solidFill>
                  <a:srgbClr val="FFFFFF"/>
                </a:solidFill>
              </a:rPr>
              <a:t> 程式設計實習</a:t>
            </a:r>
            <a:br>
              <a:rPr lang="en-US" altLang="zh-TW" sz="3100" dirty="0">
                <a:solidFill>
                  <a:srgbClr val="FFFFFF"/>
                </a:solidFill>
              </a:rPr>
            </a:br>
            <a:r>
              <a:rPr lang="en-US" altLang="zh-TW" sz="3100" dirty="0">
                <a:solidFill>
                  <a:srgbClr val="FFFFFF"/>
                </a:solidFill>
              </a:rPr>
              <a:t>  5.</a:t>
            </a:r>
            <a:r>
              <a:rPr lang="zh-TW" altLang="en-US" sz="3100" dirty="0">
                <a:solidFill>
                  <a:srgbClr val="FFFFFF"/>
                </a:solidFill>
              </a:rPr>
              <a:t> 網際網路技術</a:t>
            </a:r>
            <a:endParaRPr lang="zh-tw" sz="2400" dirty="0">
              <a:solidFill>
                <a:srgbClr val="FFFFFF"/>
              </a:solidFill>
            </a:endParaRPr>
          </a:p>
        </p:txBody>
      </p:sp>
      <p:sp>
        <p:nvSpPr>
          <p:cNvPr id="6" name="標題 1">
            <a:extLst>
              <a:ext uri="{FF2B5EF4-FFF2-40B4-BE49-F238E27FC236}">
                <a16:creationId xmlns:a16="http://schemas.microsoft.com/office/drawing/2014/main" id="{34DDEDD0-6EC3-4765-835B-34E48F42B728}"/>
              </a:ext>
            </a:extLst>
          </p:cNvPr>
          <p:cNvSpPr txBox="1">
            <a:spLocks/>
          </p:cNvSpPr>
          <p:nvPr/>
        </p:nvSpPr>
        <p:spPr>
          <a:xfrm>
            <a:off x="1097280" y="152721"/>
            <a:ext cx="10058400" cy="12124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ingLiu" panose="02020509000000000000" pitchFamily="49" charset="-120"/>
                <a:ea typeface="MingLiu" panose="02020509000000000000" pitchFamily="49" charset="-120"/>
                <a:cs typeface="+mj-cs"/>
              </a:defRPr>
            </a:lvl1pPr>
          </a:lstStyle>
          <a:p>
            <a:pPr algn="ctr"/>
            <a:r>
              <a:rPr lang="zh-TW" altLang="en-US" sz="6000" dirty="0">
                <a:solidFill>
                  <a:srgbClr val="FFFFFF"/>
                </a:solidFill>
                <a:latin typeface="微軟正黑體 Light" panose="020B0304030504040204" pitchFamily="34" charset="-120"/>
                <a:ea typeface="微軟正黑體 Light" panose="020B0304030504040204" pitchFamily="34" charset="-120"/>
              </a:rPr>
              <a:t>讀的書籍與修過的課</a:t>
            </a:r>
            <a:endParaRPr lang="zh-tw" sz="6000" dirty="0">
              <a:solidFill>
                <a:srgbClr val="FFFFFF"/>
              </a:solidFill>
              <a:latin typeface="微軟正黑體 Light" panose="020B0304030504040204" pitchFamily="34" charset="-120"/>
              <a:ea typeface="微軟正黑體 Light" panose="020B0304030504040204" pitchFamily="34" charset="-120"/>
            </a:endParaRPr>
          </a:p>
        </p:txBody>
      </p:sp>
      <p:pic>
        <p:nvPicPr>
          <p:cNvPr id="5" name="圖片 4">
            <a:extLst>
              <a:ext uri="{FF2B5EF4-FFF2-40B4-BE49-F238E27FC236}">
                <a16:creationId xmlns:a16="http://schemas.microsoft.com/office/drawing/2014/main" id="{95F4169F-2DFF-435D-8138-83CDDF2D01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6999" y="2676960"/>
            <a:ext cx="2544950" cy="3695350"/>
          </a:xfrm>
          <a:prstGeom prst="rect">
            <a:avLst/>
          </a:prstGeom>
        </p:spPr>
      </p:pic>
      <p:pic>
        <p:nvPicPr>
          <p:cNvPr id="8" name="圖片 7">
            <a:extLst>
              <a:ext uri="{FF2B5EF4-FFF2-40B4-BE49-F238E27FC236}">
                <a16:creationId xmlns:a16="http://schemas.microsoft.com/office/drawing/2014/main" id="{304D78D4-CE89-4F2C-A488-9E84891ADD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3279" y="3120962"/>
            <a:ext cx="2403720" cy="3251348"/>
          </a:xfrm>
          <a:prstGeom prst="rect">
            <a:avLst/>
          </a:prstGeom>
        </p:spPr>
      </p:pic>
    </p:spTree>
    <p:extLst>
      <p:ext uri="{BB962C8B-B14F-4D97-AF65-F5344CB8AC3E}">
        <p14:creationId xmlns:p14="http://schemas.microsoft.com/office/powerpoint/2010/main" val="2691924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1097280" y="1577130"/>
            <a:ext cx="10058400" cy="3073989"/>
          </a:xfrm>
        </p:spPr>
        <p:txBody>
          <a:bodyPr rtlCol="0" anchor="t">
            <a:normAutofit/>
          </a:bodyPr>
          <a:lstStyle/>
          <a:p>
            <a:pPr lvl="0" rtl="0"/>
            <a:br>
              <a:rPr lang="en-US" altLang="zh-TW" sz="2800" dirty="0">
                <a:solidFill>
                  <a:srgbClr val="FFFFFF"/>
                </a:solidFill>
              </a:rPr>
            </a:br>
            <a:r>
              <a:rPr lang="zh-TW" altLang="en-US" sz="2800" dirty="0">
                <a:solidFill>
                  <a:srgbClr val="FFFFFF"/>
                </a:solidFill>
              </a:rPr>
              <a:t>林晅緯：網頁架構設計、網頁視覺美化</a:t>
            </a:r>
            <a:r>
              <a:rPr lang="en-US" altLang="zh-TW" sz="2800" dirty="0">
                <a:solidFill>
                  <a:srgbClr val="FFFFFF"/>
                </a:solidFill>
              </a:rPr>
              <a:t>(HTML, CSS, </a:t>
            </a:r>
            <a:r>
              <a:rPr lang="en-US" altLang="zh-TW" sz="2800" dirty="0" err="1">
                <a:solidFill>
                  <a:srgbClr val="FFFFFF"/>
                </a:solidFill>
              </a:rPr>
              <a:t>JQuery</a:t>
            </a:r>
            <a:r>
              <a:rPr lang="en-US" altLang="zh-TW" sz="2800" dirty="0">
                <a:solidFill>
                  <a:srgbClr val="FFFFFF"/>
                </a:solidFill>
              </a:rPr>
              <a:t>)</a:t>
            </a:r>
            <a:br>
              <a:rPr lang="en-US" altLang="zh-TW" sz="2800" dirty="0">
                <a:solidFill>
                  <a:srgbClr val="FFFFFF"/>
                </a:solidFill>
              </a:rPr>
            </a:br>
            <a:br>
              <a:rPr lang="en-US" altLang="zh-TW" sz="2800" dirty="0">
                <a:solidFill>
                  <a:srgbClr val="FFFFFF"/>
                </a:solidFill>
              </a:rPr>
            </a:br>
            <a:br>
              <a:rPr lang="en-US" altLang="zh-TW" sz="2800" dirty="0">
                <a:solidFill>
                  <a:srgbClr val="FFFFFF"/>
                </a:solidFill>
              </a:rPr>
            </a:br>
            <a:r>
              <a:rPr lang="zh-TW" altLang="en-US" sz="2800" dirty="0">
                <a:solidFill>
                  <a:srgbClr val="FFFFFF"/>
                </a:solidFill>
              </a:rPr>
              <a:t>劉明偉：資料庫與表單連結、資料整合</a:t>
            </a:r>
            <a:r>
              <a:rPr lang="en-US" altLang="zh-TW" sz="2800" dirty="0">
                <a:solidFill>
                  <a:srgbClr val="FFFFFF"/>
                </a:solidFill>
              </a:rPr>
              <a:t>(PHP,</a:t>
            </a:r>
            <a:r>
              <a:rPr lang="zh-TW" altLang="en-US" sz="2800" dirty="0">
                <a:solidFill>
                  <a:srgbClr val="FFFFFF"/>
                </a:solidFill>
              </a:rPr>
              <a:t> </a:t>
            </a:r>
            <a:r>
              <a:rPr lang="en-US" altLang="zh-TW" sz="2800" dirty="0" err="1">
                <a:solidFill>
                  <a:srgbClr val="FFFFFF"/>
                </a:solidFill>
              </a:rPr>
              <a:t>MySql</a:t>
            </a:r>
            <a:r>
              <a:rPr lang="en-US" altLang="zh-TW" sz="2800" dirty="0">
                <a:solidFill>
                  <a:srgbClr val="FFFFFF"/>
                </a:solidFill>
              </a:rPr>
              <a:t>)</a:t>
            </a:r>
            <a:endParaRPr lang="zh-tw" sz="2800" dirty="0">
              <a:solidFill>
                <a:srgbClr val="FFFFFF"/>
              </a:solidFill>
            </a:endParaRPr>
          </a:p>
        </p:txBody>
      </p:sp>
      <p:sp>
        <p:nvSpPr>
          <p:cNvPr id="6" name="標題 1">
            <a:extLst>
              <a:ext uri="{FF2B5EF4-FFF2-40B4-BE49-F238E27FC236}">
                <a16:creationId xmlns:a16="http://schemas.microsoft.com/office/drawing/2014/main" id="{34DDEDD0-6EC3-4765-835B-34E48F42B728}"/>
              </a:ext>
            </a:extLst>
          </p:cNvPr>
          <p:cNvSpPr txBox="1">
            <a:spLocks/>
          </p:cNvSpPr>
          <p:nvPr/>
        </p:nvSpPr>
        <p:spPr>
          <a:xfrm>
            <a:off x="1097280" y="152721"/>
            <a:ext cx="10058400" cy="12124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ingLiu" panose="02020509000000000000" pitchFamily="49" charset="-120"/>
                <a:ea typeface="MingLiu" panose="02020509000000000000" pitchFamily="49" charset="-120"/>
                <a:cs typeface="+mj-cs"/>
              </a:defRPr>
            </a:lvl1pPr>
          </a:lstStyle>
          <a:p>
            <a:pPr algn="ctr"/>
            <a:r>
              <a:rPr lang="zh-TW" altLang="en-US" sz="6000" dirty="0">
                <a:solidFill>
                  <a:srgbClr val="FFFFFF"/>
                </a:solidFill>
                <a:latin typeface="微軟正黑體 Light" panose="020B0304030504040204" pitchFamily="34" charset="-120"/>
                <a:ea typeface="微軟正黑體 Light" panose="020B0304030504040204" pitchFamily="34" charset="-120"/>
              </a:rPr>
              <a:t>人力配置</a:t>
            </a:r>
            <a:endParaRPr lang="zh-tw" sz="6000" dirty="0">
              <a:solidFill>
                <a:srgbClr val="FFFFFF"/>
              </a:solidFill>
              <a:latin typeface="微軟正黑體 Light" panose="020B0304030504040204" pitchFamily="34" charset="-120"/>
              <a:ea typeface="微軟正黑體 Light" panose="020B0304030504040204" pitchFamily="34" charset="-120"/>
            </a:endParaRPr>
          </a:p>
        </p:txBody>
      </p:sp>
    </p:spTree>
    <p:extLst>
      <p:ext uri="{BB962C8B-B14F-4D97-AF65-F5344CB8AC3E}">
        <p14:creationId xmlns:p14="http://schemas.microsoft.com/office/powerpoint/2010/main" val="1565390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34DDEDD0-6EC3-4765-835B-34E48F42B728}"/>
              </a:ext>
            </a:extLst>
          </p:cNvPr>
          <p:cNvSpPr txBox="1">
            <a:spLocks/>
          </p:cNvSpPr>
          <p:nvPr/>
        </p:nvSpPr>
        <p:spPr>
          <a:xfrm>
            <a:off x="1097280" y="152721"/>
            <a:ext cx="10058400" cy="12124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ingLiu" panose="02020509000000000000" pitchFamily="49" charset="-120"/>
                <a:ea typeface="MingLiu" panose="02020509000000000000" pitchFamily="49" charset="-120"/>
                <a:cs typeface="+mj-cs"/>
              </a:defRPr>
            </a:lvl1pPr>
          </a:lstStyle>
          <a:p>
            <a:pPr algn="ctr"/>
            <a:r>
              <a:rPr lang="en-US" altLang="zh-TW" sz="6000" dirty="0" err="1">
                <a:solidFill>
                  <a:srgbClr val="FFFFFF"/>
                </a:solidFill>
                <a:latin typeface="微軟正黑體 Light" panose="020B0304030504040204" pitchFamily="34" charset="-120"/>
                <a:ea typeface="微軟正黑體 Light" panose="020B0304030504040204" pitchFamily="34" charset="-120"/>
              </a:rPr>
              <a:t>Github</a:t>
            </a:r>
            <a:endParaRPr lang="zh-tw" sz="6000" dirty="0">
              <a:solidFill>
                <a:srgbClr val="FFFFFF"/>
              </a:solidFill>
              <a:latin typeface="微軟正黑體 Light" panose="020B0304030504040204" pitchFamily="34" charset="-120"/>
              <a:ea typeface="微軟正黑體 Light" panose="020B0304030504040204" pitchFamily="34" charset="-120"/>
            </a:endParaRPr>
          </a:p>
        </p:txBody>
      </p:sp>
      <p:pic>
        <p:nvPicPr>
          <p:cNvPr id="3" name="圖片 2">
            <a:extLst>
              <a:ext uri="{FF2B5EF4-FFF2-40B4-BE49-F238E27FC236}">
                <a16:creationId xmlns:a16="http://schemas.microsoft.com/office/drawing/2014/main" id="{B4DB4657-0E08-4C51-B07E-CF5CF1EC35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715" y="1215063"/>
            <a:ext cx="10234569" cy="4729877"/>
          </a:xfrm>
          <a:prstGeom prst="rect">
            <a:avLst/>
          </a:prstGeom>
        </p:spPr>
      </p:pic>
    </p:spTree>
    <p:extLst>
      <p:ext uri="{BB962C8B-B14F-4D97-AF65-F5344CB8AC3E}">
        <p14:creationId xmlns:p14="http://schemas.microsoft.com/office/powerpoint/2010/main" val="3594466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8B98B614-4188-4187-8CB6-1526612257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514" y="700518"/>
            <a:ext cx="10506292" cy="5146607"/>
          </a:xfrm>
          <a:prstGeom prst="rect">
            <a:avLst/>
          </a:prstGeom>
        </p:spPr>
      </p:pic>
    </p:spTree>
    <p:extLst>
      <p:ext uri="{BB962C8B-B14F-4D97-AF65-F5344CB8AC3E}">
        <p14:creationId xmlns:p14="http://schemas.microsoft.com/office/powerpoint/2010/main" val="686156805"/>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1798665_TF56160789.potx" id="{C03BE16E-05B7-438C-85CB-7604B66C50C5}" vid="{E3EA7662-8E7E-4B1D-9203-FBA998A86136}"/>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1876</TotalTime>
  <Words>784</Words>
  <Application>Microsoft Office PowerPoint</Application>
  <PresentationFormat>寬螢幕</PresentationFormat>
  <Paragraphs>45</Paragraphs>
  <Slides>38</Slides>
  <Notes>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38</vt:i4>
      </vt:variant>
    </vt:vector>
  </HeadingPairs>
  <TitlesOfParts>
    <vt:vector size="44" baseType="lpstr">
      <vt:lpstr>Microsoft JhengHei UI</vt:lpstr>
      <vt:lpstr>MingLiu</vt:lpstr>
      <vt:lpstr>微軟正黑體 Light</vt:lpstr>
      <vt:lpstr>Arial</vt:lpstr>
      <vt:lpstr>Calibri</vt:lpstr>
      <vt:lpstr>1_RetrospectVTI</vt:lpstr>
      <vt:lpstr>企業實習媒合系統 </vt:lpstr>
      <vt:lpstr>研究動機</vt:lpstr>
      <vt:lpstr>研究內容：         我們會想辦法連接學生、公司、學長教授，並讓他們方便使用此系統進行配對，不用進行過多不必要的步驟，我們會用 html 跟 css 跟 Jquery 做為網站頁面展示，以 MySql 記錄學生跟公司的資料，再用 PHP 連接 MySql 和 html 結合。  研究方法：         參考現有的網站(1111,104)、實習平台、看相關書籍與網頁及資料庫教學影片。 </vt:lpstr>
      <vt:lpstr>工作項目：       1. 網站的基礎架設(html)         2.網頁美化(css)  3.網頁互動的效果(javascript, jquery)  4.資料庫的連接(php)  5.資料庫管理(MySql) </vt:lpstr>
      <vt:lpstr> 使用語言：HTML, CSS, JQuery, JavaScript, PHP, MySql     使用工具：Visual Studio Code , Github</vt:lpstr>
      <vt:lpstr>書籍： 1. 最完整跨平台網頁設計：HTML + CSS + JavaScript + jQuery + Bootstrap + Google Maps 王者歸來(第二版)(全彩印刷) 2. PHP 程式設計, 4/e (Programming PHP, 4/e)  修過的課：   1. 系統分析與設計   2. 資料庫系統   3. 網路／視窗程式設計   4. 程式設計實習   5. 網際網路技術</vt:lpstr>
      <vt:lpstr> 林晅緯：網頁架構設計、網頁視覺美化(HTML, CSS, JQuery)   劉明偉：資料庫與表單連結、資料整合(PHP, MySql)</vt:lpstr>
      <vt:lpstr>PowerPoint 簡報</vt:lpstr>
      <vt:lpstr>PowerPoint 簡報</vt:lpstr>
      <vt:lpstr>Hahow 好學校：https://reurl.cc/k76Ox3  金魚都能懂網頁設計入門：用甚麼工具寫網頁? 鐵人賽第三天 | 網頁教學 | HTML教學 https://www.youtube.com/watch?v=0XhNnLOJO_0  線上程式教學課程：Laravel 後端PHP架站，API Server與訂閱軟體全攻略https://progressbar.tw/courses/19  </vt:lpstr>
      <vt:lpstr>https://intern.pccu.edu.tw </vt:lpstr>
      <vt:lpstr>   </vt:lpstr>
      <vt:lpstr>PowerPoint 簡報</vt:lpstr>
      <vt:lpstr>PowerPoint 簡報</vt:lpstr>
      <vt:lpstr>PowerPoint 簡報</vt:lpstr>
      <vt:lpstr>學生端</vt:lpstr>
      <vt:lpstr>廠商端</vt:lpstr>
      <vt:lpstr>目前進度 </vt:lpstr>
      <vt:lpstr>PowerPoint 簡報</vt:lpstr>
      <vt:lpstr>PowerPoint 簡報</vt:lpstr>
      <vt:lpstr>PowerPoint 簡報</vt:lpstr>
      <vt:lpstr>登入</vt:lpstr>
      <vt:lpstr>找回密碼</vt:lpstr>
      <vt:lpstr>            </vt:lpstr>
      <vt:lpstr>學生的履歷維護   </vt:lpstr>
      <vt:lpstr>PowerPoint 簡報</vt:lpstr>
      <vt:lpstr>學生實習應徵            </vt:lpstr>
      <vt:lpstr>PowerPoint 簡報</vt:lpstr>
      <vt:lpstr>            </vt:lpstr>
      <vt:lpstr>學生瀏覽實習心得            </vt:lpstr>
      <vt:lpstr>PowerPoint 簡報</vt:lpstr>
      <vt:lpstr>所有帳戶  </vt:lpstr>
      <vt:lpstr>學生、教師、廠商的帳戶基本資料  </vt:lpstr>
      <vt:lpstr>所有帳戶  </vt:lpstr>
      <vt:lpstr>刊登徵才資訊的欄位 會用到的頁面：  廠商實習刊登  學生實習應徵  教師職務列表 </vt:lpstr>
      <vt:lpstr>意見反應的資料欄位 會用到的頁面：  學生意見反應  教師意見審核  廠商意見回覆            </vt:lpstr>
      <vt:lpstr>遇到困難: 1. 因Google信箱改版，不能直接使用第三方程式寄信，導致我們的徵才功能目前無法使用，最近在嘗試OAuth2進行寄信的功能。  2. 目前無法讓使用者下載其上傳的PDF檔案。             </vt:lpstr>
      <vt:lpstr>報告結束</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企業實習媒合系統 </dc:title>
  <dc:creator>Cuni .</dc:creator>
  <cp:lastModifiedBy>Liu Cory</cp:lastModifiedBy>
  <cp:revision>231</cp:revision>
  <dcterms:created xsi:type="dcterms:W3CDTF">2022-03-29T08:26:12Z</dcterms:created>
  <dcterms:modified xsi:type="dcterms:W3CDTF">2022-06-15T08:41:58Z</dcterms:modified>
</cp:coreProperties>
</file>